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9"/>
  </p:notesMasterIdLst>
  <p:handoutMasterIdLst>
    <p:handoutMasterId r:id="rId20"/>
  </p:handoutMasterIdLst>
  <p:sldIdLst>
    <p:sldId id="258" r:id="rId2"/>
    <p:sldId id="286" r:id="rId3"/>
    <p:sldId id="275" r:id="rId4"/>
    <p:sldId id="291" r:id="rId5"/>
    <p:sldId id="277" r:id="rId6"/>
    <p:sldId id="278" r:id="rId7"/>
    <p:sldId id="279" r:id="rId8"/>
    <p:sldId id="280" r:id="rId9"/>
    <p:sldId id="281" r:id="rId10"/>
    <p:sldId id="282" r:id="rId11"/>
    <p:sldId id="289" r:id="rId12"/>
    <p:sldId id="283" r:id="rId13"/>
    <p:sldId id="284" r:id="rId14"/>
    <p:sldId id="287" r:id="rId15"/>
    <p:sldId id="288" r:id="rId16"/>
    <p:sldId id="290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7" autoAdjust="0"/>
    <p:restoredTop sz="95718" autoAdjust="0"/>
  </p:normalViewPr>
  <p:slideViewPr>
    <p:cSldViewPr snapToGrid="0" snapToObjects="1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3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9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09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4344-47E4-9C42-A68A-1A3CC734C5D5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20" name="Picture 19" descr="EV3Lessons.co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855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9CEC-6FE2-A64D-B07C-426A372ADBCF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B39-6E71-4C41-BE36-BE50F4539595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BDD0-4580-034A-9FC8-EC7CE894E8F9}" type="datetime1">
              <a:rPr lang="en-US" smtClean="0"/>
              <a:t>7/23/2018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50A3-BA90-314E-98DD-405269803D7C}" type="datetime1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E974-8E73-564A-91C1-A77E64036851}" type="datetime1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916C-6CCD-784C-939B-117B67BCC917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4360" y="6437032"/>
            <a:ext cx="2133600" cy="365125"/>
          </a:xfrm>
        </p:spPr>
        <p:txBody>
          <a:bodyPr/>
          <a:lstStyle/>
          <a:p>
            <a:fld id="{8BD69708-2E89-FD46-A763-CCA61E31711E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BB1-538C-2341-A743-F9AC65ABD809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43221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C368-705A-7648-8E88-27070289CFFB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57762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9BC2-0B22-034B-A930-44AA6DD9FEB1}" type="datetime1">
              <a:rPr lang="en-US" smtClean="0"/>
              <a:t>7/23/2018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27423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AD19-C359-8C4E-86A6-7BAE18F50B1A}" type="datetime1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68323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3459-2D2E-1542-9B54-D840F833A7DB}" type="datetime1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0699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A045-34AE-B543-8FFD-E5DEB9921BF7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99071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FC05CAC8-E3A3-9F4F-A115-9216F55B464E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 userDrawn="1"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23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EF50-100C-634D-8F67-AEC2D65E039F}" type="datetime1">
              <a:rPr lang="en-US" smtClean="0"/>
              <a:t>7/23/2018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1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17013AD-CF79-9848-8575-58E272EC5A92}" type="datetime1">
              <a:rPr lang="en-US" smtClean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6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20" r:id="rId10"/>
    <p:sldLayoutId id="2147483822" r:id="rId11"/>
    <p:sldLayoutId id="2147483824" r:id="rId12"/>
    <p:sldLayoutId id="2147483825" r:id="rId13"/>
    <p:sldLayoutId id="2147483826" r:id="rId14"/>
    <p:sldLayoutId id="2147483833" r:id="rId15"/>
    <p:sldLayoutId id="2147483834" r:id="rId16"/>
  </p:sldLayoutIdLst>
  <p:timing>
    <p:tnLst>
      <p:par>
        <p:cTn id="1" dur="indefinite" restart="never" nodeType="tmRoot"/>
      </p:par>
    </p:tnLst>
  </p:timing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 (</a:t>
            </a:r>
            <a:r>
              <a:rPr lang="en-US" dirty="0" err="1" smtClean="0"/>
              <a:t>Vettori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3776887" cy="430729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contatore</a:t>
            </a:r>
            <a:r>
              <a:rPr lang="en-US" dirty="0" smtClean="0"/>
              <a:t> di loop </a:t>
            </a:r>
            <a:r>
              <a:rPr lang="en-US" dirty="0" err="1" smtClean="0"/>
              <a:t>mostra</a:t>
            </a:r>
            <a:r>
              <a:rPr lang="en-US" dirty="0" smtClean="0"/>
              <a:t> </a:t>
            </a:r>
            <a:r>
              <a:rPr lang="en-US" dirty="0" err="1" smtClean="0"/>
              <a:t>quante</a:t>
            </a:r>
            <a:r>
              <a:rPr lang="en-US" dirty="0" smtClean="0"/>
              <a:t> volte </a:t>
            </a:r>
            <a:r>
              <a:rPr lang="en-US" dirty="0"/>
              <a:t>i </a:t>
            </a:r>
            <a:r>
              <a:rPr lang="en-US" dirty="0" err="1"/>
              <a:t>blocchi</a:t>
            </a:r>
            <a:r>
              <a:rPr lang="en-US" dirty="0"/>
              <a:t> </a:t>
            </a:r>
            <a:r>
              <a:rPr lang="en-US" dirty="0" err="1"/>
              <a:t>all’interno</a:t>
            </a:r>
            <a:r>
              <a:rPr lang="en-US" dirty="0"/>
              <a:t> del loop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stati</a:t>
            </a:r>
            <a:r>
              <a:rPr lang="en-US" dirty="0"/>
              <a:t> </a:t>
            </a:r>
            <a:r>
              <a:rPr lang="en-US" dirty="0" err="1"/>
              <a:t>eseguiti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Questo</a:t>
            </a:r>
            <a:r>
              <a:rPr lang="en-US" dirty="0" smtClean="0"/>
              <a:t> è utile per </a:t>
            </a:r>
            <a:r>
              <a:rPr lang="en-US" dirty="0" err="1" smtClean="0"/>
              <a:t>creare</a:t>
            </a:r>
            <a:r>
              <a:rPr lang="en-US" dirty="0" smtClean="0"/>
              <a:t> un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esegua</a:t>
            </a:r>
            <a:r>
              <a:rPr lang="en-US" dirty="0" smtClean="0"/>
              <a:t> </a:t>
            </a:r>
            <a:r>
              <a:rPr lang="en-US" dirty="0" err="1" smtClean="0"/>
              <a:t>codici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tutte</a:t>
            </a:r>
            <a:r>
              <a:rPr lang="en-US" dirty="0" smtClean="0"/>
              <a:t> le volte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esegue</a:t>
            </a:r>
            <a:r>
              <a:rPr lang="en-US" dirty="0" smtClean="0"/>
              <a:t> un loop</a:t>
            </a:r>
          </a:p>
          <a:p>
            <a:r>
              <a:rPr lang="en-US" dirty="0" err="1" smtClean="0"/>
              <a:t>Questo</a:t>
            </a:r>
            <a:r>
              <a:rPr lang="en-US" dirty="0" smtClean="0"/>
              <a:t> è </a:t>
            </a:r>
            <a:r>
              <a:rPr lang="en-US" dirty="0" err="1" smtClean="0"/>
              <a:t>anche</a:t>
            </a:r>
            <a:r>
              <a:rPr lang="en-US" dirty="0" smtClean="0"/>
              <a:t> utile per </a:t>
            </a:r>
            <a:r>
              <a:rPr lang="en-US" dirty="0" err="1" smtClean="0"/>
              <a:t>contare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elemento</a:t>
            </a:r>
            <a:r>
              <a:rPr lang="en-US" dirty="0" smtClean="0"/>
              <a:t> di un </a:t>
            </a:r>
            <a:r>
              <a:rPr lang="en-US" dirty="0" err="1" smtClean="0"/>
              <a:t>Vettore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Settaggio</a:t>
            </a:r>
            <a:r>
              <a:rPr lang="en-US" dirty="0" smtClean="0"/>
              <a:t> del </a:t>
            </a:r>
            <a:r>
              <a:rPr lang="en-US" dirty="0" err="1" smtClean="0"/>
              <a:t>blocco</a:t>
            </a:r>
            <a:r>
              <a:rPr lang="en-US" dirty="0" smtClean="0"/>
              <a:t>: Loop Count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678" y="1820749"/>
            <a:ext cx="4582708" cy="29063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4413" y="2653393"/>
            <a:ext cx="685800" cy="1224643"/>
          </a:xfrm>
          <a:prstGeom prst="rect">
            <a:avLst/>
          </a:prstGeom>
          <a:noFill/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657600" y="3910694"/>
            <a:ext cx="2040467" cy="1240971"/>
          </a:xfrm>
          <a:prstGeom prst="upArrow">
            <a:avLst>
              <a:gd name="adj1" fmla="val 50000"/>
              <a:gd name="adj2" fmla="val 5750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2060"/>
                </a:solidFill>
              </a:rPr>
              <a:t>Contatore</a:t>
            </a:r>
            <a:r>
              <a:rPr lang="en-US" sz="1600" dirty="0" smtClean="0">
                <a:solidFill>
                  <a:srgbClr val="002060"/>
                </a:solidFill>
              </a:rPr>
              <a:t> di Loop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0841" y="2326822"/>
            <a:ext cx="257991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Visualizza il numero di </a:t>
            </a:r>
            <a:r>
              <a:rPr lang="it-IT" dirty="0" err="1" smtClean="0"/>
              <a:t>loop</a:t>
            </a:r>
            <a:r>
              <a:rPr lang="it-IT" dirty="0" smtClean="0"/>
              <a:t> sullo </a:t>
            </a:r>
            <a:r>
              <a:rPr lang="it-IT" dirty="0"/>
              <a:t>schermo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8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3332442"/>
            <a:ext cx="4128723" cy="1866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Nota: </a:t>
            </a:r>
            <a:r>
              <a:rPr lang="en-US" dirty="0" err="1" smtClean="0"/>
              <a:t>Accodare</a:t>
            </a:r>
            <a:r>
              <a:rPr lang="en-US" dirty="0" smtClean="0"/>
              <a:t> vs. </a:t>
            </a:r>
            <a:r>
              <a:rPr lang="en-US" dirty="0" err="1" smtClean="0"/>
              <a:t>Scrivere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L’accodamento</a:t>
            </a:r>
            <a:r>
              <a:rPr lang="en-US" dirty="0" smtClean="0"/>
              <a:t> </a:t>
            </a:r>
            <a:r>
              <a:rPr lang="en-US" dirty="0" err="1" smtClean="0"/>
              <a:t>aggiunge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fine del </a:t>
            </a:r>
            <a:r>
              <a:rPr lang="en-US" dirty="0" err="1" smtClean="0"/>
              <a:t>Vettore</a:t>
            </a:r>
            <a:r>
              <a:rPr lang="en-US" dirty="0" smtClean="0"/>
              <a:t> (per </a:t>
            </a:r>
            <a:r>
              <a:rPr lang="en-US" dirty="0" err="1" smtClean="0"/>
              <a:t>es</a:t>
            </a:r>
            <a:r>
              <a:rPr lang="en-US" dirty="0" smtClean="0"/>
              <a:t>. </a:t>
            </a:r>
            <a:r>
              <a:rPr lang="en-US" dirty="0" err="1" smtClean="0"/>
              <a:t>Crea</a:t>
            </a:r>
            <a:r>
              <a:rPr lang="en-US" dirty="0" smtClean="0"/>
              <a:t> un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indice</a:t>
            </a:r>
            <a:r>
              <a:rPr lang="en-US" dirty="0" smtClean="0"/>
              <a:t> </a:t>
            </a:r>
            <a:r>
              <a:rPr lang="en-US" dirty="0" err="1" smtClean="0"/>
              <a:t>nell’Vettore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produce un </a:t>
            </a:r>
            <a:r>
              <a:rPr lang="en-US" dirty="0" err="1" smtClean="0"/>
              <a:t>Vettore</a:t>
            </a:r>
            <a:r>
              <a:rPr lang="en-US" dirty="0" smtClean="0"/>
              <a:t> con 8 </a:t>
            </a:r>
            <a:r>
              <a:rPr lang="en-US" dirty="0" err="1" smtClean="0"/>
              <a:t>elementi</a:t>
            </a:r>
            <a:r>
              <a:rPr lang="en-US" dirty="0" smtClean="0"/>
              <a:t> (</a:t>
            </a:r>
            <a:r>
              <a:rPr lang="en-US" dirty="0" err="1" smtClean="0"/>
              <a:t>tre</a:t>
            </a:r>
            <a:r>
              <a:rPr lang="en-US" dirty="0" smtClean="0"/>
              <a:t> 0 </a:t>
            </a:r>
            <a:r>
              <a:rPr lang="en-US" dirty="0" err="1" smtClean="0"/>
              <a:t>seguiti</a:t>
            </a:r>
            <a:r>
              <a:rPr lang="en-US" dirty="0" smtClean="0"/>
              <a:t> da 5 </a:t>
            </a:r>
            <a:r>
              <a:rPr lang="en-US" dirty="0" err="1" smtClean="0"/>
              <a:t>letture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Scrivi</a:t>
            </a:r>
            <a:r>
              <a:rPr lang="en-US" dirty="0" smtClean="0"/>
              <a:t>” </a:t>
            </a:r>
            <a:r>
              <a:rPr lang="en-US" dirty="0" err="1" smtClean="0"/>
              <a:t>sovrascrive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ad un </a:t>
            </a:r>
            <a:r>
              <a:rPr lang="en-US" dirty="0" err="1" smtClean="0"/>
              <a:t>dato</a:t>
            </a:r>
            <a:r>
              <a:rPr lang="en-US" dirty="0" smtClean="0"/>
              <a:t> </a:t>
            </a:r>
            <a:r>
              <a:rPr lang="en-US" dirty="0" err="1" smtClean="0"/>
              <a:t>indice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codice</a:t>
            </a:r>
            <a:r>
              <a:rPr lang="en-US" dirty="0"/>
              <a:t> produce un </a:t>
            </a:r>
            <a:r>
              <a:rPr lang="en-US" dirty="0" err="1" smtClean="0"/>
              <a:t>Vettore</a:t>
            </a:r>
            <a:r>
              <a:rPr lang="en-US" dirty="0" smtClean="0"/>
              <a:t> </a:t>
            </a:r>
            <a:r>
              <a:rPr lang="en-US" dirty="0"/>
              <a:t>con 8 </a:t>
            </a:r>
            <a:r>
              <a:rPr lang="en-US" dirty="0" err="1" smtClean="0"/>
              <a:t>elementi</a:t>
            </a:r>
            <a:r>
              <a:rPr lang="en-US" dirty="0" smtClean="0"/>
              <a:t> (</a:t>
            </a:r>
            <a:r>
              <a:rPr lang="en-US" dirty="0"/>
              <a:t>just </a:t>
            </a:r>
            <a:r>
              <a:rPr lang="en-US" dirty="0" smtClean="0"/>
              <a:t>5 light readings)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6931" y="3170555"/>
            <a:ext cx="3900149" cy="174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Crea un programma che visualizzi tutte le voci di un </a:t>
            </a:r>
            <a:r>
              <a:rPr lang="it-IT" dirty="0" smtClean="0"/>
              <a:t>Vettore. </a:t>
            </a:r>
            <a:r>
              <a:rPr lang="it-IT" dirty="0"/>
              <a:t>Mostra ogni indice su una linea diversa. È possibile utilizzare solo un blocco di visualizzazione</a:t>
            </a:r>
            <a:r>
              <a:rPr lang="en-US" dirty="0" smtClean="0"/>
              <a:t>.</a:t>
            </a:r>
            <a:endParaRPr lang="en-US" dirty="0"/>
          </a:p>
          <a:p>
            <a:r>
              <a:rPr lang="it-IT" dirty="0"/>
              <a:t>Suggerimenti: sarà necessario utilizzare </a:t>
            </a:r>
            <a:r>
              <a:rPr lang="it-IT" dirty="0" err="1"/>
              <a:t>loop</a:t>
            </a:r>
            <a:r>
              <a:rPr lang="it-IT" dirty="0"/>
              <a:t>, conteggio </a:t>
            </a:r>
            <a:r>
              <a:rPr lang="it-IT" dirty="0" err="1"/>
              <a:t>loop</a:t>
            </a:r>
            <a:r>
              <a:rPr lang="it-IT" dirty="0"/>
              <a:t>, blocco </a:t>
            </a:r>
            <a:r>
              <a:rPr lang="it-IT" dirty="0" smtClean="0"/>
              <a:t>Vettore, </a:t>
            </a:r>
            <a:r>
              <a:rPr lang="it-IT" dirty="0"/>
              <a:t>operazioni </a:t>
            </a:r>
            <a:r>
              <a:rPr lang="it-IT" dirty="0" smtClean="0"/>
              <a:t>con i Vettori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Sfida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21" y="2653369"/>
            <a:ext cx="8902887" cy="273135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Soluzione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Sfida</a:t>
            </a:r>
            <a:r>
              <a:rPr lang="en-US" dirty="0" smtClean="0"/>
              <a:t> </a:t>
            </a:r>
            <a:r>
              <a:rPr lang="en-US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621" y="2985820"/>
            <a:ext cx="1322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Crea</a:t>
            </a:r>
            <a:r>
              <a:rPr lang="en-US" sz="1200" dirty="0" smtClean="0"/>
              <a:t>/</a:t>
            </a:r>
            <a:r>
              <a:rPr lang="en-US" sz="1200" dirty="0" err="1" smtClean="0"/>
              <a:t>Scrive</a:t>
            </a:r>
            <a:r>
              <a:rPr lang="en-US" sz="1200" dirty="0" smtClean="0"/>
              <a:t> la </a:t>
            </a:r>
            <a:r>
              <a:rPr lang="en-US" sz="1200" dirty="0" err="1" smtClean="0"/>
              <a:t>variabile</a:t>
            </a:r>
            <a:r>
              <a:rPr lang="en-US" sz="1200" dirty="0" smtClean="0"/>
              <a:t> display </a:t>
            </a:r>
            <a:r>
              <a:rPr lang="en-US" sz="1200" dirty="0" err="1" smtClean="0"/>
              <a:t>Vettore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184967" y="2985820"/>
            <a:ext cx="1423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Legge</a:t>
            </a:r>
            <a:r>
              <a:rPr lang="en-US" sz="1200" dirty="0" smtClean="0"/>
              <a:t> </a:t>
            </a:r>
            <a:r>
              <a:rPr lang="en-US" sz="1200" dirty="0" err="1" smtClean="0"/>
              <a:t>quanti</a:t>
            </a:r>
            <a:r>
              <a:rPr lang="en-US" sz="1200" dirty="0" smtClean="0"/>
              <a:t> </a:t>
            </a:r>
            <a:r>
              <a:rPr lang="en-US" sz="1200" dirty="0" err="1" smtClean="0"/>
              <a:t>valori</a:t>
            </a:r>
            <a:r>
              <a:rPr lang="en-US" sz="1200" dirty="0" smtClean="0"/>
              <a:t> ci </a:t>
            </a:r>
            <a:r>
              <a:rPr lang="en-US" sz="1200" dirty="0" err="1" smtClean="0"/>
              <a:t>sono</a:t>
            </a:r>
            <a:r>
              <a:rPr lang="en-US" sz="1200" dirty="0" smtClean="0"/>
              <a:t> </a:t>
            </a:r>
            <a:r>
              <a:rPr lang="en-US" sz="1200" dirty="0" err="1" smtClean="0"/>
              <a:t>nell’Vettore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42317" y="2985820"/>
            <a:ext cx="1872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Usa</a:t>
            </a:r>
            <a:r>
              <a:rPr lang="en-US" sz="1200" dirty="0" smtClean="0"/>
              <a:t> le </a:t>
            </a:r>
            <a:r>
              <a:rPr lang="en-US" sz="1200" dirty="0" err="1" smtClean="0"/>
              <a:t>operazioni</a:t>
            </a:r>
            <a:r>
              <a:rPr lang="en-US" sz="1200" dirty="0" smtClean="0"/>
              <a:t> con </a:t>
            </a:r>
            <a:r>
              <a:rPr lang="en-US" sz="1200" dirty="0" smtClean="0"/>
              <a:t>i  </a:t>
            </a:r>
            <a:r>
              <a:rPr lang="en-US" sz="1200" dirty="0" err="1" smtClean="0"/>
              <a:t>Vettori</a:t>
            </a:r>
            <a:r>
              <a:rPr lang="en-US" sz="1200" dirty="0" smtClean="0"/>
              <a:t> </a:t>
            </a:r>
            <a:r>
              <a:rPr lang="en-US" sz="1200" dirty="0" smtClean="0"/>
              <a:t>per </a:t>
            </a:r>
            <a:r>
              <a:rPr lang="en-US" sz="1200" dirty="0" err="1" smtClean="0"/>
              <a:t>leggere</a:t>
            </a:r>
            <a:r>
              <a:rPr lang="en-US" sz="1200" dirty="0" smtClean="0"/>
              <a:t> </a:t>
            </a:r>
            <a:r>
              <a:rPr lang="en-US" sz="1200" dirty="0" err="1" smtClean="0"/>
              <a:t>ciascun</a:t>
            </a:r>
            <a:r>
              <a:rPr lang="en-US" sz="1200" dirty="0" smtClean="0"/>
              <a:t> </a:t>
            </a:r>
            <a:r>
              <a:rPr lang="en-US" sz="1200" dirty="0" err="1" smtClean="0"/>
              <a:t>indice</a:t>
            </a:r>
            <a:r>
              <a:rPr lang="en-US" sz="1200" dirty="0" smtClean="0"/>
              <a:t> per </a:t>
            </a:r>
            <a:r>
              <a:rPr lang="en-US" sz="1200" dirty="0" err="1" smtClean="0"/>
              <a:t>il</a:t>
            </a:r>
            <a:r>
              <a:rPr lang="en-US" sz="1200" dirty="0" smtClean="0"/>
              <a:t> </a:t>
            </a:r>
            <a:r>
              <a:rPr lang="en-US" sz="1200" dirty="0" err="1" smtClean="0"/>
              <a:t>conteggio</a:t>
            </a:r>
            <a:r>
              <a:rPr lang="en-US" sz="1200" dirty="0" smtClean="0"/>
              <a:t> di loop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616347" y="2985820"/>
            <a:ext cx="1866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Mostra</a:t>
            </a:r>
            <a:r>
              <a:rPr lang="en-US" sz="1200" dirty="0" smtClean="0"/>
              <a:t> i </a:t>
            </a:r>
            <a:r>
              <a:rPr lang="en-US" sz="1200" dirty="0" err="1" smtClean="0"/>
              <a:t>valori</a:t>
            </a:r>
            <a:r>
              <a:rPr lang="en-US" sz="1200" dirty="0" smtClean="0"/>
              <a:t> </a:t>
            </a:r>
            <a:r>
              <a:rPr lang="en-US" sz="1200" dirty="0" err="1" smtClean="0"/>
              <a:t>su</a:t>
            </a:r>
            <a:r>
              <a:rPr lang="en-US" sz="1200" dirty="0" smtClean="0"/>
              <a:t> </a:t>
            </a:r>
            <a:r>
              <a:rPr lang="en-US" sz="1200" dirty="0" err="1" smtClean="0"/>
              <a:t>differenti</a:t>
            </a:r>
            <a:r>
              <a:rPr lang="en-US" sz="1200" dirty="0" smtClean="0"/>
              <a:t> </a:t>
            </a:r>
            <a:r>
              <a:rPr lang="en-US" sz="1200" dirty="0" err="1" smtClean="0"/>
              <a:t>linee</a:t>
            </a:r>
            <a:r>
              <a:rPr lang="en-US" sz="1200" dirty="0" smtClean="0"/>
              <a:t> per </a:t>
            </a:r>
            <a:r>
              <a:rPr lang="en-US" sz="1200" dirty="0" err="1" smtClean="0"/>
              <a:t>il</a:t>
            </a:r>
            <a:r>
              <a:rPr lang="en-US" sz="1200" dirty="0" smtClean="0"/>
              <a:t> </a:t>
            </a:r>
            <a:r>
              <a:rPr lang="en-US" sz="1200" dirty="0" err="1" smtClean="0"/>
              <a:t>conteggio</a:t>
            </a:r>
            <a:r>
              <a:rPr lang="en-US" sz="1200" dirty="0" smtClean="0"/>
              <a:t> loop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861358" y="2596338"/>
            <a:ext cx="1150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Aspetta</a:t>
            </a:r>
            <a:r>
              <a:rPr lang="en-US" sz="1200" dirty="0" smtClean="0"/>
              <a:t> </a:t>
            </a:r>
            <a:r>
              <a:rPr lang="en-US" sz="1200" dirty="0" err="1" smtClean="0"/>
              <a:t>finchè</a:t>
            </a:r>
            <a:r>
              <a:rPr lang="en-US" sz="1200" dirty="0" smtClean="0"/>
              <a:t> </a:t>
            </a:r>
            <a:r>
              <a:rPr lang="en-US" sz="1200" dirty="0" err="1" smtClean="0"/>
              <a:t>il</a:t>
            </a:r>
            <a:r>
              <a:rPr lang="en-US" sz="1200" dirty="0" smtClean="0"/>
              <a:t> </a:t>
            </a:r>
            <a:r>
              <a:rPr lang="en-US" sz="1200" dirty="0" err="1" smtClean="0"/>
              <a:t>sensore</a:t>
            </a:r>
            <a:r>
              <a:rPr lang="en-US" sz="1200" dirty="0" smtClean="0"/>
              <a:t> di </a:t>
            </a:r>
            <a:r>
              <a:rPr lang="en-US" sz="1200" dirty="0" err="1" smtClean="0"/>
              <a:t>contatto</a:t>
            </a:r>
            <a:r>
              <a:rPr lang="en-US" sz="1200" dirty="0" smtClean="0"/>
              <a:t> </a:t>
            </a:r>
            <a:r>
              <a:rPr lang="en-US" sz="1200" dirty="0" err="1" smtClean="0"/>
              <a:t>sia</a:t>
            </a:r>
            <a:r>
              <a:rPr lang="en-US" sz="1200" dirty="0" smtClean="0"/>
              <a:t> </a:t>
            </a:r>
            <a:r>
              <a:rPr lang="en-US" sz="1200" dirty="0" err="1" smtClean="0"/>
              <a:t>premuto</a:t>
            </a:r>
            <a:r>
              <a:rPr lang="en-US" sz="1200" dirty="0" smtClean="0"/>
              <a:t> e poi </a:t>
            </a:r>
            <a:r>
              <a:rPr lang="en-US" sz="1200" dirty="0" err="1" smtClean="0"/>
              <a:t>rilasciato</a:t>
            </a:r>
            <a:r>
              <a:rPr lang="en-US" sz="1200" dirty="0" smtClean="0"/>
              <a:t> per </a:t>
            </a:r>
            <a:r>
              <a:rPr lang="en-US" sz="1200" dirty="0" err="1" smtClean="0"/>
              <a:t>terminare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42309" y="5384728"/>
            <a:ext cx="1337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Finisce</a:t>
            </a:r>
            <a:r>
              <a:rPr lang="en-US" sz="1200" dirty="0" smtClean="0"/>
              <a:t> </a:t>
            </a:r>
            <a:r>
              <a:rPr lang="en-US" sz="1200" dirty="0" err="1" smtClean="0"/>
              <a:t>dopo</a:t>
            </a:r>
            <a:r>
              <a:rPr lang="en-US" sz="1200" dirty="0" smtClean="0"/>
              <a:t> </a:t>
            </a:r>
            <a:r>
              <a:rPr lang="en-US" sz="1200" dirty="0" err="1" smtClean="0"/>
              <a:t>che</a:t>
            </a:r>
            <a:r>
              <a:rPr lang="en-US" sz="1200" dirty="0" smtClean="0"/>
              <a:t> </a:t>
            </a:r>
            <a:r>
              <a:rPr lang="en-US" sz="1200" dirty="0" err="1" smtClean="0"/>
              <a:t>tutti</a:t>
            </a:r>
            <a:r>
              <a:rPr lang="en-US" sz="1200" dirty="0" smtClean="0"/>
              <a:t> </a:t>
            </a:r>
            <a:r>
              <a:rPr lang="en-US" sz="1200" dirty="0" err="1" smtClean="0"/>
              <a:t>gli</a:t>
            </a:r>
            <a:r>
              <a:rPr lang="en-US" sz="1200" dirty="0" smtClean="0"/>
              <a:t> </a:t>
            </a:r>
            <a:r>
              <a:rPr lang="en-US" sz="1200" dirty="0" err="1" smtClean="0"/>
              <a:t>indici</a:t>
            </a:r>
            <a:r>
              <a:rPr lang="en-US" sz="1200" dirty="0" smtClean="0"/>
              <a:t> </a:t>
            </a:r>
            <a:r>
              <a:rPr lang="en-US" sz="1200" dirty="0" err="1" smtClean="0"/>
              <a:t>sono</a:t>
            </a:r>
            <a:r>
              <a:rPr lang="en-US" sz="1200" dirty="0" smtClean="0"/>
              <a:t> </a:t>
            </a:r>
            <a:r>
              <a:rPr lang="en-US" sz="1200" dirty="0" err="1" smtClean="0"/>
              <a:t>stati</a:t>
            </a:r>
            <a:r>
              <a:rPr lang="en-US" sz="1200" dirty="0" smtClean="0"/>
              <a:t> </a:t>
            </a:r>
            <a:r>
              <a:rPr lang="en-US" sz="1200" dirty="0" err="1" smtClean="0"/>
              <a:t>visualizzati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390614" y="4420753"/>
            <a:ext cx="0" cy="9639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6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Realizza</a:t>
            </a:r>
            <a:r>
              <a:rPr lang="en-US" dirty="0" smtClean="0"/>
              <a:t> un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aggiunga</a:t>
            </a:r>
            <a:r>
              <a:rPr lang="en-US" dirty="0" smtClean="0"/>
              <a:t>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righe</a:t>
            </a:r>
            <a:r>
              <a:rPr lang="en-US" dirty="0" smtClean="0"/>
              <a:t> in un </a:t>
            </a:r>
            <a:r>
              <a:rPr lang="en-US" dirty="0" err="1" smtClean="0"/>
              <a:t>Vettore</a:t>
            </a:r>
            <a:r>
              <a:rPr lang="en-US" dirty="0" smtClean="0"/>
              <a:t>. </a:t>
            </a:r>
            <a:r>
              <a:rPr lang="en-US" dirty="0" err="1" smtClean="0"/>
              <a:t>Visualizza</a:t>
            </a:r>
            <a:r>
              <a:rPr lang="en-US" dirty="0" smtClean="0"/>
              <a:t> la </a:t>
            </a:r>
            <a:r>
              <a:rPr lang="en-US" dirty="0" err="1" smtClean="0"/>
              <a:t>somma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Consigli</a:t>
            </a:r>
            <a:r>
              <a:rPr lang="en-US" dirty="0" smtClean="0"/>
              <a:t>: </a:t>
            </a:r>
            <a:r>
              <a:rPr lang="en-US" dirty="0" err="1" smtClean="0"/>
              <a:t>avrei</a:t>
            </a:r>
            <a:r>
              <a:rPr lang="en-US" dirty="0" smtClean="0"/>
              <a:t> </a:t>
            </a:r>
            <a:r>
              <a:rPr lang="en-US" dirty="0" err="1" smtClean="0"/>
              <a:t>bisogno</a:t>
            </a:r>
            <a:r>
              <a:rPr lang="en-US" dirty="0" smtClean="0"/>
              <a:t> di </a:t>
            </a:r>
            <a:r>
              <a:rPr lang="en-US" dirty="0" err="1" smtClean="0"/>
              <a:t>utilizzare</a:t>
            </a:r>
            <a:r>
              <a:rPr lang="en-US" dirty="0" smtClean="0"/>
              <a:t> I loop 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contatore</a:t>
            </a:r>
            <a:r>
              <a:rPr lang="en-US" dirty="0" smtClean="0"/>
              <a:t> di loop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Vettori</a:t>
            </a:r>
            <a:r>
              <a:rPr lang="en-US" dirty="0" smtClean="0"/>
              <a:t> e le </a:t>
            </a:r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coi</a:t>
            </a:r>
            <a:r>
              <a:rPr lang="en-US" dirty="0" smtClean="0"/>
              <a:t> </a:t>
            </a:r>
            <a:r>
              <a:rPr lang="en-US" dirty="0" err="1" smtClean="0"/>
              <a:t>vettori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Sfida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Soluzione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Sfida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2680"/>
          <a:stretch/>
        </p:blipFill>
        <p:spPr>
          <a:xfrm>
            <a:off x="131976" y="2957624"/>
            <a:ext cx="8898902" cy="18120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917" y="2571502"/>
            <a:ext cx="156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Legge</a:t>
            </a:r>
            <a:r>
              <a:rPr lang="en-US" sz="1200" dirty="0" smtClean="0"/>
              <a:t> </a:t>
            </a:r>
            <a:r>
              <a:rPr lang="en-US" sz="1200" dirty="0" err="1" smtClean="0"/>
              <a:t>quanti</a:t>
            </a:r>
            <a:r>
              <a:rPr lang="en-US" sz="1200" dirty="0" smtClean="0"/>
              <a:t> </a:t>
            </a:r>
            <a:r>
              <a:rPr lang="en-US" sz="1200" dirty="0" err="1" smtClean="0"/>
              <a:t>valori</a:t>
            </a:r>
            <a:r>
              <a:rPr lang="en-US" sz="1200" dirty="0" smtClean="0"/>
              <a:t> ci </a:t>
            </a:r>
            <a:r>
              <a:rPr lang="en-US" sz="1200" dirty="0" err="1" smtClean="0"/>
              <a:t>sono</a:t>
            </a:r>
            <a:r>
              <a:rPr lang="en-US" sz="1200" dirty="0" smtClean="0"/>
              <a:t> </a:t>
            </a:r>
            <a:r>
              <a:rPr lang="en-US" sz="1200" dirty="0" err="1" smtClean="0"/>
              <a:t>nel</a:t>
            </a:r>
            <a:r>
              <a:rPr lang="en-US" sz="1200" dirty="0" smtClean="0"/>
              <a:t> </a:t>
            </a:r>
            <a:r>
              <a:rPr lang="en-US" sz="1200" dirty="0" err="1" smtClean="0"/>
              <a:t>settore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392354" y="2562975"/>
            <a:ext cx="1585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Legge</a:t>
            </a:r>
            <a:r>
              <a:rPr lang="en-US" sz="1200" dirty="0" smtClean="0"/>
              <a:t> </a:t>
            </a:r>
            <a:r>
              <a:rPr lang="en-US" sz="1200" dirty="0" err="1" smtClean="0"/>
              <a:t>l’indice</a:t>
            </a:r>
            <a:r>
              <a:rPr lang="en-US" sz="1200" dirty="0" smtClean="0"/>
              <a:t> </a:t>
            </a:r>
            <a:r>
              <a:rPr lang="en-US" sz="1200" dirty="0" err="1" smtClean="0"/>
              <a:t>basato</a:t>
            </a:r>
            <a:r>
              <a:rPr lang="en-US" sz="1200" dirty="0" smtClean="0"/>
              <a:t> </a:t>
            </a:r>
            <a:r>
              <a:rPr lang="en-US" sz="1200" dirty="0" err="1" smtClean="0"/>
              <a:t>sul</a:t>
            </a:r>
            <a:r>
              <a:rPr lang="en-US" sz="1200" dirty="0" smtClean="0"/>
              <a:t> </a:t>
            </a:r>
            <a:r>
              <a:rPr lang="en-US" sz="1200" dirty="0" err="1" smtClean="0"/>
              <a:t>contatore</a:t>
            </a:r>
            <a:r>
              <a:rPr lang="en-US" sz="1200" dirty="0" smtClean="0"/>
              <a:t> di loop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756918" y="2563109"/>
            <a:ext cx="2379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Aggiunge </a:t>
            </a:r>
            <a:r>
              <a:rPr lang="it-IT" sz="1200" dirty="0"/>
              <a:t>il valore </a:t>
            </a:r>
            <a:r>
              <a:rPr lang="it-IT" sz="1200" dirty="0" smtClean="0"/>
              <a:t>dell'Vettore </a:t>
            </a:r>
            <a:r>
              <a:rPr lang="it-IT" sz="1200" dirty="0"/>
              <a:t>alla somma dei valori </a:t>
            </a:r>
            <a:r>
              <a:rPr lang="it-IT" sz="1200" dirty="0" smtClean="0"/>
              <a:t>precedenti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312741" y="2680623"/>
            <a:ext cx="1993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Mostra</a:t>
            </a:r>
            <a:r>
              <a:rPr lang="en-US" sz="1200" dirty="0" smtClean="0"/>
              <a:t> </a:t>
            </a:r>
            <a:r>
              <a:rPr lang="en-US" sz="1200" dirty="0" err="1" smtClean="0"/>
              <a:t>sullo</a:t>
            </a:r>
            <a:r>
              <a:rPr lang="en-US" sz="1200" dirty="0" smtClean="0"/>
              <a:t> </a:t>
            </a:r>
            <a:r>
              <a:rPr lang="en-US" sz="1200" dirty="0" err="1" smtClean="0"/>
              <a:t>schermo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1496" y="3863651"/>
            <a:ext cx="894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Crea</a:t>
            </a:r>
            <a:r>
              <a:rPr lang="en-US" sz="1200" dirty="0" smtClean="0"/>
              <a:t> </a:t>
            </a:r>
            <a:r>
              <a:rPr lang="en-US" sz="1200" dirty="0" err="1" smtClean="0"/>
              <a:t>il</a:t>
            </a:r>
            <a:r>
              <a:rPr lang="en-US" sz="1200" dirty="0" smtClean="0"/>
              <a:t> </a:t>
            </a:r>
            <a:r>
              <a:rPr lang="en-US" sz="1200" dirty="0" err="1" smtClean="0"/>
              <a:t>vettore</a:t>
            </a:r>
            <a:r>
              <a:rPr lang="en-US" sz="1200" dirty="0" smtClean="0"/>
              <a:t> display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819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Ecco</a:t>
            </a:r>
            <a:r>
              <a:rPr lang="en-US" dirty="0" smtClean="0"/>
              <a:t>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cose</a:t>
            </a:r>
            <a:r>
              <a:rPr lang="en-US" dirty="0" smtClean="0"/>
              <a:t> </a:t>
            </a:r>
            <a:r>
              <a:rPr lang="en-US" dirty="0" err="1" smtClean="0"/>
              <a:t>simpatiche</a:t>
            </a:r>
            <a:r>
              <a:rPr lang="en-US" dirty="0" smtClean="0"/>
              <a:t> da </a:t>
            </a:r>
            <a:r>
              <a:rPr lang="en-US" dirty="0" err="1" smtClean="0"/>
              <a:t>sperimentare</a:t>
            </a:r>
            <a:r>
              <a:rPr lang="en-US" dirty="0" smtClean="0"/>
              <a:t>:</a:t>
            </a:r>
          </a:p>
          <a:p>
            <a:pPr lvl="1">
              <a:buFont typeface="+mj-lt"/>
              <a:buAutoNum type="arabicPeriod"/>
            </a:pPr>
            <a:r>
              <a:rPr lang="en-US" dirty="0" err="1" smtClean="0"/>
              <a:t>Scrivere</a:t>
            </a:r>
            <a:r>
              <a:rPr lang="en-US" dirty="0" smtClean="0"/>
              <a:t> un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calcoli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 di un </a:t>
            </a:r>
            <a:r>
              <a:rPr lang="en-US" dirty="0" err="1" smtClean="0"/>
              <a:t>insieme</a:t>
            </a:r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err="1" smtClean="0"/>
              <a:t>Scrivere</a:t>
            </a:r>
            <a:r>
              <a:rPr lang="en-US" dirty="0" smtClean="0"/>
              <a:t> un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salvi</a:t>
            </a:r>
            <a:r>
              <a:rPr lang="en-US" dirty="0" smtClean="0"/>
              <a:t> in un </a:t>
            </a:r>
            <a:r>
              <a:rPr lang="en-US" dirty="0" err="1" smtClean="0"/>
              <a:t>Vettore</a:t>
            </a:r>
            <a:r>
              <a:rPr lang="en-US" dirty="0" smtClean="0"/>
              <a:t> le </a:t>
            </a:r>
            <a:r>
              <a:rPr lang="en-US" dirty="0" err="1" smtClean="0"/>
              <a:t>ultime</a:t>
            </a:r>
            <a:r>
              <a:rPr lang="en-US" dirty="0" smtClean="0"/>
              <a:t> 4 </a:t>
            </a:r>
            <a:r>
              <a:rPr lang="en-US" dirty="0" err="1" smtClean="0"/>
              <a:t>letture</a:t>
            </a:r>
            <a:r>
              <a:rPr lang="en-US" dirty="0" smtClean="0"/>
              <a:t> di un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luce</a:t>
            </a:r>
            <a:r>
              <a:rPr lang="en-US" dirty="0" smtClean="0"/>
              <a:t> </a:t>
            </a:r>
          </a:p>
          <a:p>
            <a:pPr lvl="1">
              <a:buFont typeface="+mj-lt"/>
              <a:buAutoNum type="arabicPeriod"/>
            </a:pPr>
            <a:r>
              <a:rPr lang="en-US" dirty="0" err="1" smtClean="0"/>
              <a:t>Creare</a:t>
            </a:r>
            <a:r>
              <a:rPr lang="en-US" dirty="0" smtClean="0"/>
              <a:t> un </a:t>
            </a:r>
            <a:r>
              <a:rPr lang="en-US" dirty="0" err="1" smtClean="0"/>
              <a:t>Vettore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salvi</a:t>
            </a:r>
            <a:r>
              <a:rPr lang="en-US" dirty="0" smtClean="0"/>
              <a:t> i </a:t>
            </a:r>
            <a:r>
              <a:rPr lang="en-US" dirty="0" err="1" smtClean="0"/>
              <a:t>valori</a:t>
            </a:r>
            <a:r>
              <a:rPr lang="en-US" dirty="0" smtClean="0"/>
              <a:t> di </a:t>
            </a:r>
            <a:r>
              <a:rPr lang="en-US" dirty="0" err="1" smtClean="0"/>
              <a:t>calibrazione</a:t>
            </a:r>
            <a:r>
              <a:rPr lang="en-US" dirty="0" smtClean="0"/>
              <a:t> per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 di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Passi</a:t>
            </a:r>
            <a:r>
              <a:rPr lang="en-US" dirty="0" smtClean="0"/>
              <a:t> </a:t>
            </a:r>
            <a:r>
              <a:rPr lang="en-US" dirty="0" err="1" smtClean="0"/>
              <a:t>futuri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/>
        </p:nvSpPr>
        <p:spPr>
          <a:xfrm>
            <a:off x="284163" y="1846791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Questo</a:t>
            </a:r>
            <a:r>
              <a:rPr lang="en-US" dirty="0"/>
              <a:t> tutorial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creato</a:t>
            </a:r>
            <a:r>
              <a:rPr lang="en-US" dirty="0"/>
              <a:t> da Sanjay </a:t>
            </a:r>
            <a:r>
              <a:rPr lang="en-US" dirty="0" err="1"/>
              <a:t>Seshan</a:t>
            </a:r>
            <a:r>
              <a:rPr lang="en-US" dirty="0"/>
              <a:t> and 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Seshan</a:t>
            </a:r>
            <a:endParaRPr lang="en-US" dirty="0"/>
          </a:p>
          <a:p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lezioni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disponibili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sito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www.ev3lessons.com</a:t>
            </a:r>
            <a:endParaRPr lang="en-US" dirty="0"/>
          </a:p>
          <a:p>
            <a:r>
              <a:rPr lang="en-US" dirty="0" err="1"/>
              <a:t>Traduzione</a:t>
            </a:r>
            <a:r>
              <a:rPr lang="en-US" dirty="0"/>
              <a:t>: Giuseppe </a:t>
            </a:r>
            <a:r>
              <a:rPr lang="en-US" dirty="0" err="1"/>
              <a:t>Comis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/>
        </p:nvSpPr>
        <p:spPr>
          <a:xfrm>
            <a:off x="199698" y="6464953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/>
        </p:nvSpPr>
        <p:spPr>
          <a:xfrm>
            <a:off x="0" y="27921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31775" indent="3175" algn="l" defTabSz="914400" rtl="0" eaLnBrk="1" latinLnBrk="0" hangingPunct="1">
              <a:spcBef>
                <a:spcPct val="0"/>
              </a:spcBef>
              <a:buNone/>
              <a:tabLst/>
              <a:defRPr sz="420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mtClean="0"/>
              <a:t>Crediti</a:t>
            </a:r>
            <a:endParaRPr lang="en-US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57199" y="5419878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Questo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lavoro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è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soggetto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a 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4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4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 4.0 International License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13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40766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91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Migliorare</a:t>
            </a:r>
            <a:r>
              <a:rPr lang="en-US" dirty="0" smtClean="0"/>
              <a:t> le </a:t>
            </a:r>
            <a:r>
              <a:rPr lang="en-US" dirty="0" err="1" smtClean="0"/>
              <a:t>abilità</a:t>
            </a:r>
            <a:r>
              <a:rPr lang="en-US" dirty="0" smtClean="0"/>
              <a:t> </a:t>
            </a:r>
            <a:r>
              <a:rPr lang="en-US" dirty="0" err="1" smtClean="0"/>
              <a:t>acquisite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r>
              <a:rPr lang="en-US" dirty="0" smtClean="0"/>
              <a:t> </a:t>
            </a:r>
            <a:r>
              <a:rPr lang="en-US" dirty="0" err="1" smtClean="0"/>
              <a:t>intermedia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variabili</a:t>
            </a:r>
            <a:endParaRPr lang="en-US" dirty="0" smtClean="0"/>
          </a:p>
          <a:p>
            <a:r>
              <a:rPr lang="en-US" dirty="0" err="1" smtClean="0"/>
              <a:t>Imparare</a:t>
            </a:r>
            <a:r>
              <a:rPr lang="en-US" dirty="0" smtClean="0"/>
              <a:t> a </a:t>
            </a:r>
            <a:r>
              <a:rPr lang="en-US" dirty="0" err="1" smtClean="0"/>
              <a:t>leggere</a:t>
            </a:r>
            <a:r>
              <a:rPr lang="en-US" dirty="0" smtClean="0"/>
              <a:t> e </a:t>
            </a:r>
            <a:r>
              <a:rPr lang="en-US" dirty="0" err="1" smtClean="0"/>
              <a:t>scrivere</a:t>
            </a:r>
            <a:r>
              <a:rPr lang="en-US" dirty="0" smtClean="0"/>
              <a:t> i </a:t>
            </a:r>
            <a:r>
              <a:rPr lang="en-US" dirty="0" err="1" smtClean="0"/>
              <a:t>vettori</a:t>
            </a:r>
            <a:endParaRPr lang="en-US" dirty="0" smtClean="0"/>
          </a:p>
          <a:p>
            <a:r>
              <a:rPr lang="en-US" dirty="0" err="1" smtClean="0"/>
              <a:t>Imparare</a:t>
            </a:r>
            <a:r>
              <a:rPr lang="en-US" dirty="0" smtClean="0"/>
              <a:t> come </a:t>
            </a:r>
            <a:r>
              <a:rPr lang="en-US" dirty="0" err="1" smtClean="0"/>
              <a:t>operare</a:t>
            </a:r>
            <a:r>
              <a:rPr lang="en-US" dirty="0" smtClean="0"/>
              <a:t> con I </a:t>
            </a:r>
            <a:r>
              <a:rPr lang="en-US" dirty="0" err="1" smtClean="0"/>
              <a:t>vettori</a:t>
            </a:r>
            <a:endParaRPr lang="en-US" dirty="0" smtClean="0"/>
          </a:p>
          <a:p>
            <a:r>
              <a:rPr lang="en-US" dirty="0" err="1" smtClean="0"/>
              <a:t>Imparare</a:t>
            </a:r>
            <a:r>
              <a:rPr lang="en-US" dirty="0" smtClean="0"/>
              <a:t> ad </a:t>
            </a:r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contatore</a:t>
            </a:r>
            <a:r>
              <a:rPr lang="en-US" dirty="0" smtClean="0"/>
              <a:t> di loop in un loop</a:t>
            </a:r>
          </a:p>
          <a:p>
            <a:r>
              <a:rPr lang="en-US" dirty="0" err="1" smtClean="0"/>
              <a:t>Prerequisiti</a:t>
            </a:r>
            <a:r>
              <a:rPr lang="en-US" dirty="0" smtClean="0"/>
              <a:t>: </a:t>
            </a:r>
            <a:r>
              <a:rPr lang="en-US" dirty="0" err="1" smtClean="0"/>
              <a:t>Fili</a:t>
            </a:r>
            <a:r>
              <a:rPr lang="en-US" dirty="0" smtClean="0"/>
              <a:t> di </a:t>
            </a:r>
            <a:r>
              <a:rPr lang="en-US" dirty="0" err="1" smtClean="0"/>
              <a:t>dati</a:t>
            </a:r>
            <a:r>
              <a:rPr lang="en-US" dirty="0" smtClean="0"/>
              <a:t>, Loop, </a:t>
            </a:r>
            <a:r>
              <a:rPr lang="en-US" dirty="0" err="1" smtClean="0"/>
              <a:t>Variabili</a:t>
            </a:r>
            <a:endParaRPr lang="en-US" dirty="0" smtClean="0"/>
          </a:p>
          <a:p>
            <a:pPr marL="0" indent="0">
              <a:buNone/>
            </a:pPr>
            <a:r>
              <a:rPr lang="en-US" sz="1800" i="1" dirty="0" smtClean="0"/>
              <a:t>Da </a:t>
            </a:r>
            <a:r>
              <a:rPr lang="en-US" sz="1800" i="1" dirty="0" err="1" smtClean="0"/>
              <a:t>ora</a:t>
            </a:r>
            <a:r>
              <a:rPr lang="en-US" sz="1800" i="1" dirty="0" smtClean="0"/>
              <a:t> in poi </a:t>
            </a:r>
            <a:r>
              <a:rPr lang="en-US" sz="1800" i="1" dirty="0" err="1" smtClean="0"/>
              <a:t>il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termine</a:t>
            </a:r>
            <a:r>
              <a:rPr lang="en-US" sz="1800" i="1" dirty="0" smtClean="0"/>
              <a:t> </a:t>
            </a:r>
            <a:r>
              <a:rPr lang="en-US" sz="1800" i="1" dirty="0" smtClean="0"/>
              <a:t>“Array” </a:t>
            </a:r>
            <a:r>
              <a:rPr lang="en-US" sz="1800" i="1" dirty="0" err="1" smtClean="0"/>
              <a:t>verrà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sostituito</a:t>
            </a:r>
            <a:r>
              <a:rPr lang="en-US" sz="1800" i="1" dirty="0" smtClean="0"/>
              <a:t> dal </a:t>
            </a:r>
            <a:r>
              <a:rPr lang="en-US" sz="1800" i="1" dirty="0" err="1" smtClean="0"/>
              <a:t>termine</a:t>
            </a:r>
            <a:r>
              <a:rPr lang="en-US" sz="1800" i="1" dirty="0" smtClean="0"/>
              <a:t> “</a:t>
            </a:r>
            <a:r>
              <a:rPr lang="en-US" sz="1800" i="1" dirty="0" err="1" smtClean="0"/>
              <a:t>vettore</a:t>
            </a:r>
            <a:r>
              <a:rPr lang="en-US" sz="1800" i="1" dirty="0" smtClean="0"/>
              <a:t>” (n.d.t.)</a:t>
            </a:r>
            <a:endParaRPr lang="en-US" sz="18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Semplificano</a:t>
            </a:r>
            <a:r>
              <a:rPr lang="en-US" dirty="0" smtClean="0"/>
              <a:t> la </a:t>
            </a:r>
            <a:r>
              <a:rPr lang="en-US" dirty="0" err="1" smtClean="0"/>
              <a:t>programmazione</a:t>
            </a:r>
            <a:r>
              <a:rPr lang="en-US" dirty="0" smtClean="0"/>
              <a:t> </a:t>
            </a:r>
            <a:r>
              <a:rPr lang="en-US" dirty="0" err="1" smtClean="0"/>
              <a:t>conservando</a:t>
            </a:r>
            <a:r>
              <a:rPr lang="en-US" dirty="0" smtClean="0"/>
              <a:t> </a:t>
            </a:r>
            <a:r>
              <a:rPr lang="en-US" dirty="0" err="1" smtClean="0"/>
              <a:t>molteplici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correlati</a:t>
            </a:r>
            <a:r>
              <a:rPr lang="en-US" dirty="0" smtClean="0"/>
              <a:t> in </a:t>
            </a:r>
            <a:r>
              <a:rPr lang="en-US" dirty="0" err="1" smtClean="0"/>
              <a:t>un’unica</a:t>
            </a:r>
            <a:r>
              <a:rPr lang="en-US" dirty="0" smtClean="0"/>
              <a:t> </a:t>
            </a:r>
            <a:r>
              <a:rPr lang="en-US" dirty="0" err="1" smtClean="0"/>
              <a:t>variabile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usati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loop per </a:t>
            </a:r>
            <a:r>
              <a:rPr lang="en-US" dirty="0" err="1" smtClean="0"/>
              <a:t>rendere</a:t>
            </a:r>
            <a:r>
              <a:rPr lang="en-US" dirty="0" smtClean="0"/>
              <a:t> </a:t>
            </a:r>
            <a:r>
              <a:rPr lang="en-US" dirty="0" err="1" smtClean="0"/>
              <a:t>compatta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efficiente</a:t>
            </a:r>
            <a:r>
              <a:rPr lang="en-US" dirty="0" smtClean="0"/>
              <a:t> la </a:t>
            </a:r>
            <a:r>
              <a:rPr lang="en-US" dirty="0" err="1" smtClean="0"/>
              <a:t>programmazione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utili</a:t>
            </a:r>
            <a:r>
              <a:rPr lang="en-US" dirty="0" smtClean="0"/>
              <a:t> per fare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calibrazione</a:t>
            </a:r>
            <a:r>
              <a:rPr lang="en-US" dirty="0" smtClean="0"/>
              <a:t> </a:t>
            </a:r>
            <a:r>
              <a:rPr lang="en-US" dirty="0" err="1" smtClean="0"/>
              <a:t>personalizzata</a:t>
            </a:r>
            <a:r>
              <a:rPr lang="en-US" dirty="0" smtClean="0"/>
              <a:t> (</a:t>
            </a:r>
            <a:r>
              <a:rPr lang="en-US" dirty="0" err="1" smtClean="0"/>
              <a:t>vedi</a:t>
            </a:r>
            <a:r>
              <a:rPr lang="en-US" dirty="0" smtClean="0"/>
              <a:t> </a:t>
            </a:r>
            <a:r>
              <a:rPr lang="it-IT" dirty="0" smtClean="0"/>
              <a:t>l’uso dei sensore </a:t>
            </a:r>
            <a:r>
              <a:rPr lang="it-IT" dirty="0"/>
              <a:t>di luce NXT in EV3 nella </a:t>
            </a:r>
            <a:r>
              <a:rPr lang="it-IT" dirty="0" smtClean="0"/>
              <a:t>relativa </a:t>
            </a:r>
            <a:r>
              <a:rPr lang="it-IT" dirty="0"/>
              <a:t>scheda </a:t>
            </a:r>
            <a:r>
              <a:rPr lang="it-IT" dirty="0" smtClean="0"/>
              <a:t>lezioni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i </a:t>
            </a:r>
            <a:r>
              <a:rPr lang="en-US" dirty="0" err="1" smtClean="0"/>
              <a:t>vettori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Cos’è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vettore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lvl="1"/>
            <a:r>
              <a:rPr lang="en-US" altLang="en-US" dirty="0" smtClean="0"/>
              <a:t>Un </a:t>
            </a:r>
            <a:r>
              <a:rPr lang="en-US" altLang="en-US" dirty="0" err="1" smtClean="0"/>
              <a:t>Vettore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variabile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riunisce</a:t>
            </a:r>
            <a:r>
              <a:rPr lang="en-US" altLang="en-US" dirty="0" smtClean="0"/>
              <a:t> diverse </a:t>
            </a:r>
            <a:r>
              <a:rPr lang="en-US" altLang="en-US" dirty="0" err="1" smtClean="0"/>
              <a:t>variabili</a:t>
            </a:r>
            <a:endParaRPr lang="en-US" altLang="en-US" dirty="0"/>
          </a:p>
          <a:p>
            <a:r>
              <a:rPr lang="en-US" altLang="en-US" dirty="0" err="1" smtClean="0"/>
              <a:t>Ci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sono</a:t>
            </a:r>
            <a:r>
              <a:rPr lang="en-US" altLang="en-US" dirty="0" smtClean="0"/>
              <a:t> due tipi di </a:t>
            </a:r>
            <a:r>
              <a:rPr lang="en-US" altLang="en-US" dirty="0" err="1" smtClean="0"/>
              <a:t>vettore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lvl="1"/>
            <a:r>
              <a:rPr lang="en-US" altLang="en-US" dirty="0" err="1" smtClean="0"/>
              <a:t>Vettori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Numerici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accettano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serie</a:t>
            </a:r>
            <a:r>
              <a:rPr lang="en-US" altLang="en-US" dirty="0" smtClean="0"/>
              <a:t> di </a:t>
            </a:r>
            <a:r>
              <a:rPr lang="en-US" altLang="en-US" dirty="0" err="1" smtClean="0"/>
              <a:t>numeri</a:t>
            </a:r>
            <a:r>
              <a:rPr lang="en-US" altLang="en-US" dirty="0" smtClean="0"/>
              <a:t> </a:t>
            </a:r>
            <a:r>
              <a:rPr lang="en-US" altLang="en-US" dirty="0"/>
              <a:t>… 1,2,3,10,55)</a:t>
            </a:r>
          </a:p>
          <a:p>
            <a:pPr lvl="1"/>
            <a:r>
              <a:rPr lang="en-US" altLang="en-US" dirty="0" err="1" smtClean="0"/>
              <a:t>Vettori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Logici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accettano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serie</a:t>
            </a:r>
            <a:r>
              <a:rPr lang="en-US" altLang="en-US" dirty="0" smtClean="0"/>
              <a:t> di </a:t>
            </a:r>
            <a:r>
              <a:rPr lang="en-US" altLang="en-US" dirty="0" err="1" smtClean="0"/>
              <a:t>valori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logici</a:t>
            </a:r>
            <a:r>
              <a:rPr lang="en-US" altLang="en-US" dirty="0" smtClean="0"/>
              <a:t> </a:t>
            </a:r>
            <a:r>
              <a:rPr lang="en-US" altLang="en-US" dirty="0"/>
              <a:t>… </a:t>
            </a:r>
            <a:r>
              <a:rPr lang="en-US" altLang="en-US" dirty="0" smtClean="0"/>
              <a:t>Vero</a:t>
            </a:r>
            <a:r>
              <a:rPr lang="en-US" altLang="en-US" dirty="0"/>
              <a:t>, Vero, </a:t>
            </a:r>
            <a:r>
              <a:rPr lang="en-US" altLang="en-US" dirty="0" err="1" smtClean="0"/>
              <a:t>Falso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r>
              <a:rPr lang="en-US" altLang="en-US" dirty="0" err="1" smtClean="0"/>
              <a:t>Possono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essere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usati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anche</a:t>
            </a:r>
            <a:r>
              <a:rPr lang="en-US" altLang="en-US" dirty="0" smtClean="0"/>
              <a:t> come input e output in </a:t>
            </a:r>
            <a:r>
              <a:rPr lang="en-US" altLang="en-US" dirty="0" err="1" smtClean="0"/>
              <a:t>modo</a:t>
            </a:r>
            <a:r>
              <a:rPr lang="en-US" altLang="en-US" dirty="0" smtClean="0"/>
              <a:t> da </a:t>
            </a:r>
            <a:r>
              <a:rPr lang="en-US" altLang="en-US" dirty="0" err="1" smtClean="0"/>
              <a:t>poter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anche</a:t>
            </a:r>
            <a:r>
              <a:rPr lang="en-US" altLang="en-US" dirty="0" smtClean="0"/>
              <a:t> …</a:t>
            </a:r>
            <a:endParaRPr lang="en-US" altLang="en-US" dirty="0"/>
          </a:p>
          <a:p>
            <a:pPr lvl="1"/>
            <a:r>
              <a:rPr lang="en-US" altLang="en-US" dirty="0" err="1" smtClean="0"/>
              <a:t>Scrivere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assegnare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uno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più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valori</a:t>
            </a:r>
            <a:endParaRPr lang="en-US" altLang="en-US" dirty="0"/>
          </a:p>
          <a:p>
            <a:pPr lvl="1"/>
            <a:r>
              <a:rPr lang="en-US" altLang="en-US" dirty="0" err="1" smtClean="0"/>
              <a:t>Leggere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ottenere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uno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più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valori</a:t>
            </a:r>
            <a:r>
              <a:rPr lang="en-US" altLang="en-US" dirty="0" smtClean="0"/>
              <a:t> in </a:t>
            </a:r>
            <a:r>
              <a:rPr lang="en-US" altLang="en-US" dirty="0" err="1" smtClean="0"/>
              <a:t>uscita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Vettori</a:t>
            </a:r>
            <a:r>
              <a:rPr lang="en-US" alt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32261"/>
          <a:stretch/>
        </p:blipFill>
        <p:spPr>
          <a:xfrm>
            <a:off x="4571206" y="249952"/>
            <a:ext cx="3783849" cy="78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grayWhite">
          <a:xfrm>
            <a:off x="1713549" y="1911074"/>
            <a:ext cx="2647296" cy="224686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1145487" y="2305412"/>
            <a:ext cx="1086508" cy="623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numerico</a:t>
            </a:r>
            <a:r>
              <a:rPr lang="en-US" sz="1100" dirty="0" smtClean="0"/>
              <a:t> o </a:t>
            </a:r>
            <a:r>
              <a:rPr lang="en-US" sz="1100" dirty="0" err="1" smtClean="0"/>
              <a:t>logico</a:t>
            </a:r>
            <a:endParaRPr lang="en-US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58535"/>
          <a:stretch/>
        </p:blipFill>
        <p:spPr>
          <a:xfrm>
            <a:off x="4725098" y="4298248"/>
            <a:ext cx="3331480" cy="924666"/>
          </a:xfrm>
          <a:prstGeom prst="rect">
            <a:avLst/>
          </a:prstGeom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Blocchi</a:t>
            </a:r>
            <a:r>
              <a:rPr lang="en-US" altLang="en-US" dirty="0" smtClean="0"/>
              <a:t> di </a:t>
            </a:r>
            <a:r>
              <a:rPr lang="en-US" altLang="en-US" dirty="0" err="1" smtClean="0"/>
              <a:t>vettori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Guida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rapida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3569" name="TextBox 20"/>
          <p:cNvSpPr txBox="1">
            <a:spLocks noChangeArrowheads="1"/>
          </p:cNvSpPr>
          <p:nvPr/>
        </p:nvSpPr>
        <p:spPr bwMode="auto">
          <a:xfrm>
            <a:off x="6628557" y="2391468"/>
            <a:ext cx="19598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Scrive</a:t>
            </a:r>
            <a:r>
              <a:rPr lang="en-US" altLang="en-US" sz="1400" dirty="0" smtClean="0"/>
              <a:t> (Inputs) ha 2 </a:t>
            </a:r>
            <a:r>
              <a:rPr lang="en-US" altLang="en-US" sz="1400" dirty="0" err="1" smtClean="0"/>
              <a:t>estrusioni</a:t>
            </a:r>
            <a:r>
              <a:rPr lang="en-US" altLang="en-US" sz="1400" dirty="0" smtClean="0"/>
              <a:t> in alto</a:t>
            </a:r>
            <a:endParaRPr lang="en-US" altLang="en-US" sz="1400" dirty="0"/>
          </a:p>
        </p:txBody>
      </p:sp>
      <p:sp>
        <p:nvSpPr>
          <p:cNvPr id="23570" name="TextBox 21"/>
          <p:cNvSpPr txBox="1">
            <a:spLocks noChangeArrowheads="1"/>
          </p:cNvSpPr>
          <p:nvPr/>
        </p:nvSpPr>
        <p:spPr bwMode="auto">
          <a:xfrm>
            <a:off x="6628557" y="3070403"/>
            <a:ext cx="21676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Legge</a:t>
            </a:r>
            <a:r>
              <a:rPr lang="en-US" altLang="en-US" sz="1400" dirty="0" smtClean="0"/>
              <a:t> (Outputs) </a:t>
            </a:r>
            <a:r>
              <a:rPr lang="en-US" altLang="en-US" sz="1400" dirty="0"/>
              <a:t>ha 2 </a:t>
            </a:r>
            <a:r>
              <a:rPr lang="en-US" altLang="en-US" sz="1400" dirty="0" err="1"/>
              <a:t>estrusioni</a:t>
            </a:r>
            <a:r>
              <a:rPr lang="en-US" altLang="en-US" sz="1400" dirty="0"/>
              <a:t> </a:t>
            </a:r>
            <a:r>
              <a:rPr lang="en-US" altLang="en-US" sz="1400" dirty="0" smtClean="0"/>
              <a:t>in basso</a:t>
            </a:r>
            <a:endParaRPr lang="en-US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480005" y="6030744"/>
            <a:ext cx="4184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Identifica</a:t>
            </a:r>
            <a:r>
              <a:rPr lang="en-US" dirty="0" smtClean="0"/>
              <a:t> se le </a:t>
            </a:r>
            <a:r>
              <a:rPr lang="en-US" dirty="0" err="1" smtClean="0"/>
              <a:t>variabili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di Inputs/Outputs e se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Numerici</a:t>
            </a:r>
            <a:r>
              <a:rPr lang="en-US" dirty="0" smtClean="0"/>
              <a:t>/</a:t>
            </a:r>
            <a:r>
              <a:rPr lang="en-US" dirty="0" err="1" smtClean="0"/>
              <a:t>Logici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69397" t="47559" r="8923" b="12297"/>
          <a:stretch/>
        </p:blipFill>
        <p:spPr>
          <a:xfrm>
            <a:off x="5747799" y="2422235"/>
            <a:ext cx="532435" cy="518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20402" t="53353" r="56777" b="14097"/>
          <a:stretch/>
        </p:blipFill>
        <p:spPr>
          <a:xfrm>
            <a:off x="4962478" y="2439596"/>
            <a:ext cx="599041" cy="4492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/>
          <a:srcRect l="62259" t="46292" r="32007"/>
          <a:stretch/>
        </p:blipFill>
        <p:spPr>
          <a:xfrm>
            <a:off x="4930496" y="3185755"/>
            <a:ext cx="579779" cy="6249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l="82676" t="52331" r="12025"/>
          <a:stretch/>
        </p:blipFill>
        <p:spPr>
          <a:xfrm>
            <a:off x="5840397" y="3185755"/>
            <a:ext cx="603744" cy="624996"/>
          </a:xfrm>
          <a:prstGeom prst="rect">
            <a:avLst/>
          </a:prstGeom>
        </p:spPr>
      </p:pic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111738" y="5165687"/>
            <a:ext cx="9448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Scrittura</a:t>
            </a:r>
            <a:endParaRPr lang="en-US" altLang="en-US" sz="1400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Vettore</a:t>
            </a:r>
            <a:endParaRPr lang="en-US" altLang="en-US" sz="1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numerico</a:t>
            </a:r>
            <a:endParaRPr lang="en-US" altLang="en-US" sz="1400" dirty="0"/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6214534" y="5165687"/>
            <a:ext cx="93525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Lettura</a:t>
            </a:r>
            <a:endParaRPr lang="en-US" altLang="en-US" sz="1400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Vettore</a:t>
            </a:r>
            <a:endParaRPr lang="en-US" altLang="en-US" sz="1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numerico</a:t>
            </a:r>
            <a:endParaRPr lang="en-US" altLang="en-US" sz="1400" dirty="0"/>
          </a:p>
        </p:txBody>
      </p: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5501667" y="5165687"/>
            <a:ext cx="84762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Scrittura</a:t>
            </a:r>
            <a:endParaRPr lang="en-US" altLang="en-US" sz="1400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Vettore</a:t>
            </a:r>
            <a:endParaRPr lang="en-US" altLang="en-US" sz="1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logico</a:t>
            </a:r>
            <a:endParaRPr lang="en-US" altLang="en-US" sz="1400" dirty="0"/>
          </a:p>
        </p:txBody>
      </p:sp>
      <p:sp>
        <p:nvSpPr>
          <p:cNvPr id="32" name="TextBox 9"/>
          <p:cNvSpPr txBox="1">
            <a:spLocks noChangeArrowheads="1"/>
          </p:cNvSpPr>
          <p:nvPr/>
        </p:nvSpPr>
        <p:spPr bwMode="auto">
          <a:xfrm>
            <a:off x="4805844" y="5165687"/>
            <a:ext cx="78100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LetturaVettore</a:t>
            </a:r>
            <a:endParaRPr lang="en-US" altLang="en-US" sz="1400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logico</a:t>
            </a:r>
            <a:endParaRPr lang="en-US" altLang="en-US" sz="1400" dirty="0"/>
          </a:p>
        </p:txBody>
      </p:sp>
      <p:sp>
        <p:nvSpPr>
          <p:cNvPr id="33" name="TextBox 23"/>
          <p:cNvSpPr txBox="1">
            <a:spLocks noChangeArrowheads="1"/>
          </p:cNvSpPr>
          <p:nvPr/>
        </p:nvSpPr>
        <p:spPr bwMode="auto">
          <a:xfrm>
            <a:off x="4725099" y="1863188"/>
            <a:ext cx="8601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Vettore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Logico</a:t>
            </a:r>
            <a:endParaRPr lang="en-US" altLang="en-US" sz="1400" dirty="0"/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5628126" y="1863188"/>
            <a:ext cx="1016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Vettore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Numerico</a:t>
            </a:r>
            <a:r>
              <a:rPr lang="en-US" altLang="en-US" sz="1400" dirty="0" smtClean="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031746" y="3513257"/>
            <a:ext cx="1062348" cy="496398"/>
          </a:xfrm>
          <a:prstGeom prst="rect">
            <a:avLst/>
          </a:prstGeom>
          <a:noFill/>
          <a:ln w="762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154" y="4887677"/>
            <a:ext cx="3669381" cy="1466233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1439437" y="4357078"/>
            <a:ext cx="1651578" cy="64179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bg1"/>
                </a:solidFill>
              </a:rPr>
              <a:t>Cliccare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</a:rPr>
              <a:t>su</a:t>
            </a:r>
            <a:r>
              <a:rPr lang="en-US" sz="1050" dirty="0" smtClean="0">
                <a:solidFill>
                  <a:schemeClr val="bg1"/>
                </a:solidFill>
              </a:rPr>
              <a:t> “</a:t>
            </a:r>
            <a:r>
              <a:rPr lang="en-US" sz="1050" dirty="0" err="1" smtClean="0">
                <a:solidFill>
                  <a:schemeClr val="bg1"/>
                </a:solidFill>
              </a:rPr>
              <a:t>aggiungi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</a:rPr>
              <a:t>variabile</a:t>
            </a:r>
            <a:r>
              <a:rPr lang="en-US" sz="1050" dirty="0" smtClean="0">
                <a:solidFill>
                  <a:schemeClr val="bg1"/>
                </a:solidFill>
              </a:rPr>
              <a:t>”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3714" y="1727200"/>
            <a:ext cx="4104851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75154" y="1806910"/>
            <a:ext cx="142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Modalità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85628" y="4226560"/>
            <a:ext cx="4104851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7048" y="4285689"/>
            <a:ext cx="1739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Denominazione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83086" y="1729128"/>
            <a:ext cx="4473250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8056578" y="1776978"/>
            <a:ext cx="98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Chiave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85000" y="4219061"/>
            <a:ext cx="4473250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8276255" y="4276583"/>
            <a:ext cx="71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Quiz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2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436494" cy="430729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un </a:t>
            </a:r>
            <a:r>
              <a:rPr lang="en-US" dirty="0" err="1" smtClean="0"/>
              <a:t>Vettore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è </a:t>
            </a:r>
            <a:r>
              <a:rPr lang="en-US" dirty="0" err="1" smtClean="0"/>
              <a:t>numerato</a:t>
            </a:r>
            <a:r>
              <a:rPr lang="en-US" dirty="0" smtClean="0"/>
              <a:t> (</a:t>
            </a:r>
            <a:r>
              <a:rPr lang="en-US" dirty="0" err="1" smtClean="0"/>
              <a:t>indice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Il primo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dev’essere</a:t>
            </a:r>
            <a:r>
              <a:rPr lang="en-US" dirty="0" smtClean="0"/>
              <a:t> 0</a:t>
            </a:r>
            <a:endParaRPr lang="en-US" dirty="0"/>
          </a:p>
          <a:p>
            <a:r>
              <a:rPr lang="en-US" dirty="0" smtClean="0"/>
              <a:t>I </a:t>
            </a:r>
            <a:r>
              <a:rPr lang="en-US" dirty="0" err="1" smtClean="0"/>
              <a:t>Vettori</a:t>
            </a:r>
            <a:r>
              <a:rPr lang="en-US" dirty="0" smtClean="0"/>
              <a:t> </a:t>
            </a:r>
            <a:r>
              <a:rPr lang="en-US" dirty="0" err="1" smtClean="0"/>
              <a:t>logici</a:t>
            </a:r>
            <a:r>
              <a:rPr lang="en-US" dirty="0" smtClean="0"/>
              <a:t> </a:t>
            </a:r>
            <a:r>
              <a:rPr lang="en-US" dirty="0" err="1" smtClean="0"/>
              <a:t>dovrebbero</a:t>
            </a:r>
            <a:r>
              <a:rPr lang="en-US" dirty="0" smtClean="0"/>
              <a:t> </a:t>
            </a:r>
            <a:r>
              <a:rPr lang="en-US" dirty="0" err="1" smtClean="0"/>
              <a:t>salvare</a:t>
            </a:r>
            <a:r>
              <a:rPr lang="en-US" dirty="0" smtClean="0"/>
              <a:t> </a:t>
            </a:r>
            <a:r>
              <a:rPr lang="en-US" dirty="0" err="1" smtClean="0"/>
              <a:t>vero</a:t>
            </a:r>
            <a:r>
              <a:rPr lang="en-US" dirty="0" smtClean="0"/>
              <a:t>/</a:t>
            </a:r>
            <a:r>
              <a:rPr lang="en-US" dirty="0" err="1" smtClean="0"/>
              <a:t>falso</a:t>
            </a:r>
            <a:r>
              <a:rPr lang="en-US" dirty="0" smtClean="0"/>
              <a:t> </a:t>
            </a:r>
            <a:r>
              <a:rPr lang="en-US" dirty="0" err="1" smtClean="0"/>
              <a:t>invece</a:t>
            </a:r>
            <a:r>
              <a:rPr lang="en-US" dirty="0" smtClean="0"/>
              <a:t> di </a:t>
            </a:r>
            <a:r>
              <a:rPr lang="en-US" dirty="0" err="1" smtClean="0"/>
              <a:t>numeri</a:t>
            </a:r>
            <a:endParaRPr lang="en-US" dirty="0" smtClean="0"/>
          </a:p>
          <a:p>
            <a:r>
              <a:rPr lang="en-US" dirty="0" smtClean="0"/>
              <a:t>Per </a:t>
            </a:r>
            <a:r>
              <a:rPr lang="en-US" dirty="0" err="1" smtClean="0"/>
              <a:t>aggiungere</a:t>
            </a:r>
            <a:r>
              <a:rPr lang="en-US" dirty="0" smtClean="0"/>
              <a:t> un </a:t>
            </a:r>
            <a:r>
              <a:rPr lang="en-US" dirty="0" err="1" smtClean="0"/>
              <a:t>valore</a:t>
            </a:r>
            <a:r>
              <a:rPr lang="en-US" dirty="0" smtClean="0"/>
              <a:t> ad un </a:t>
            </a:r>
            <a:r>
              <a:rPr lang="en-US" dirty="0" err="1" smtClean="0"/>
              <a:t>Vettore</a:t>
            </a:r>
            <a:r>
              <a:rPr lang="en-US" dirty="0" smtClean="0"/>
              <a:t>, </a:t>
            </a:r>
            <a:r>
              <a:rPr lang="en-US" dirty="0" err="1" smtClean="0"/>
              <a:t>cliccare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+</a:t>
            </a:r>
          </a:p>
          <a:p>
            <a:pPr lvl="1"/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aggiungerà</a:t>
            </a:r>
            <a:r>
              <a:rPr lang="en-US" dirty="0" smtClean="0"/>
              <a:t> un </a:t>
            </a:r>
            <a:r>
              <a:rPr lang="en-US" dirty="0" err="1" smtClean="0"/>
              <a:t>valore</a:t>
            </a:r>
            <a:r>
              <a:rPr lang="en-US" dirty="0" smtClean="0"/>
              <a:t> di </a:t>
            </a:r>
            <a:r>
              <a:rPr lang="en-US" dirty="0" err="1" smtClean="0"/>
              <a:t>numerazione</a:t>
            </a:r>
            <a:r>
              <a:rPr lang="en-US" dirty="0" smtClean="0"/>
              <a:t> </a:t>
            </a:r>
            <a:r>
              <a:rPr lang="en-US" dirty="0" err="1" smtClean="0"/>
              <a:t>successivo</a:t>
            </a:r>
            <a:r>
              <a:rPr lang="en-US" dirty="0" smtClean="0"/>
              <a:t> </a:t>
            </a:r>
            <a:r>
              <a:rPr lang="en-US" dirty="0" err="1" smtClean="0"/>
              <a:t>all’ultimo</a:t>
            </a:r>
            <a:r>
              <a:rPr lang="en-US" dirty="0" smtClean="0"/>
              <a:t> </a:t>
            </a:r>
            <a:r>
              <a:rPr lang="en-US" dirty="0" err="1" smtClean="0"/>
              <a:t>esistente</a:t>
            </a:r>
            <a:r>
              <a:rPr lang="en-US" dirty="0" smtClean="0"/>
              <a:t> (per </a:t>
            </a:r>
            <a:r>
              <a:rPr lang="en-US" dirty="0" err="1" smtClean="0"/>
              <a:t>es</a:t>
            </a:r>
            <a:r>
              <a:rPr lang="en-US" dirty="0" smtClean="0"/>
              <a:t>. </a:t>
            </a:r>
            <a:r>
              <a:rPr lang="en-US" dirty="0" err="1" smtClean="0"/>
              <a:t>indice</a:t>
            </a:r>
            <a:r>
              <a:rPr lang="en-US" dirty="0" smtClean="0"/>
              <a:t> 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Indici</a:t>
            </a:r>
            <a:r>
              <a:rPr lang="en-US" dirty="0" smtClean="0"/>
              <a:t> del </a:t>
            </a:r>
            <a:r>
              <a:rPr lang="en-US" dirty="0" err="1" smtClean="0"/>
              <a:t>Vettore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691" t="966" r="74689" b="47281"/>
          <a:stretch/>
        </p:blipFill>
        <p:spPr>
          <a:xfrm>
            <a:off x="4907202" y="1718222"/>
            <a:ext cx="2080472" cy="35962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54829" y="3516342"/>
            <a:ext cx="1261145" cy="17329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Questi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sono</a:t>
            </a:r>
            <a:r>
              <a:rPr lang="en-US" dirty="0" smtClean="0">
                <a:solidFill>
                  <a:schemeClr val="tx1"/>
                </a:solidFill>
              </a:rPr>
              <a:t> i </a:t>
            </a:r>
            <a:r>
              <a:rPr lang="en-US" dirty="0" err="1" smtClean="0">
                <a:solidFill>
                  <a:schemeClr val="tx1"/>
                </a:solidFill>
              </a:rPr>
              <a:t>valori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correlati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nell’elenco</a:t>
            </a:r>
            <a:r>
              <a:rPr lang="en-US" dirty="0" smtClean="0">
                <a:solidFill>
                  <a:schemeClr val="tx1"/>
                </a:solidFill>
              </a:rPr>
              <a:t> 0,1,2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5738" y="3728008"/>
            <a:ext cx="1254365" cy="138212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4720658" y="4796570"/>
            <a:ext cx="1557594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6921941" y="3960587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921941" y="4244961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921941" y="4502524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10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932816" cy="430729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è </a:t>
            </a:r>
            <a:r>
              <a:rPr lang="en-US" dirty="0" err="1" smtClean="0"/>
              <a:t>usato</a:t>
            </a:r>
            <a:r>
              <a:rPr lang="en-US" dirty="0" smtClean="0"/>
              <a:t> per </a:t>
            </a:r>
            <a:r>
              <a:rPr lang="en-US" dirty="0" err="1" smtClean="0"/>
              <a:t>leggere</a:t>
            </a:r>
            <a:r>
              <a:rPr lang="en-US" dirty="0" smtClean="0"/>
              <a:t> o </a:t>
            </a:r>
            <a:r>
              <a:rPr lang="en-US" dirty="0" err="1" smtClean="0"/>
              <a:t>scrivere</a:t>
            </a:r>
            <a:r>
              <a:rPr lang="en-US" dirty="0" smtClean="0"/>
              <a:t> in </a:t>
            </a:r>
            <a:r>
              <a:rPr lang="en-US" dirty="0" err="1" smtClean="0"/>
              <a:t>Vettori</a:t>
            </a:r>
            <a:r>
              <a:rPr lang="en-US" dirty="0" smtClean="0"/>
              <a:t> </a:t>
            </a:r>
            <a:r>
              <a:rPr lang="en-US" dirty="0" err="1" smtClean="0"/>
              <a:t>logici</a:t>
            </a:r>
            <a:r>
              <a:rPr lang="en-US" dirty="0" smtClean="0"/>
              <a:t> o </a:t>
            </a:r>
            <a:r>
              <a:rPr lang="en-US" dirty="0" err="1" smtClean="0"/>
              <a:t>numerici</a:t>
            </a:r>
            <a:endParaRPr lang="en-US" dirty="0" smtClean="0"/>
          </a:p>
          <a:p>
            <a:r>
              <a:rPr lang="en-US" dirty="0" err="1" smtClean="0"/>
              <a:t>Differenti</a:t>
            </a:r>
            <a:r>
              <a:rPr lang="en-US" dirty="0" smtClean="0"/>
              <a:t> </a:t>
            </a:r>
            <a:r>
              <a:rPr lang="en-US" dirty="0" err="1" smtClean="0"/>
              <a:t>modalità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Accodamento</a:t>
            </a:r>
            <a:r>
              <a:rPr lang="en-US" dirty="0" smtClean="0"/>
              <a:t>: </a:t>
            </a:r>
            <a:r>
              <a:rPr lang="en-US" dirty="0" err="1" smtClean="0"/>
              <a:t>Aggiunge</a:t>
            </a:r>
            <a:r>
              <a:rPr lang="en-US" dirty="0" smtClean="0"/>
              <a:t> un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 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l’ultimo</a:t>
            </a:r>
            <a:r>
              <a:rPr lang="en-US" dirty="0" smtClean="0"/>
              <a:t> </a:t>
            </a:r>
            <a:r>
              <a:rPr lang="en-US" dirty="0" err="1" smtClean="0"/>
              <a:t>presente</a:t>
            </a:r>
            <a:r>
              <a:rPr lang="en-US" dirty="0" smtClean="0"/>
              <a:t> </a:t>
            </a:r>
            <a:r>
              <a:rPr lang="en-US" dirty="0" err="1" smtClean="0"/>
              <a:t>nell’Vettore</a:t>
            </a:r>
            <a:endParaRPr lang="en-US" dirty="0" smtClean="0"/>
          </a:p>
          <a:p>
            <a:pPr lvl="1"/>
            <a:r>
              <a:rPr lang="en-US" dirty="0" err="1" smtClean="0"/>
              <a:t>Leggi</a:t>
            </a:r>
            <a:r>
              <a:rPr lang="en-US" dirty="0" smtClean="0"/>
              <a:t> </a:t>
            </a:r>
            <a:r>
              <a:rPr lang="en-US" dirty="0" err="1" smtClean="0"/>
              <a:t>all’indice</a:t>
            </a:r>
            <a:r>
              <a:rPr lang="en-US" dirty="0" smtClean="0"/>
              <a:t>: </a:t>
            </a:r>
            <a:r>
              <a:rPr lang="en-US" dirty="0" err="1" smtClean="0"/>
              <a:t>Legge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correlato</a:t>
            </a:r>
            <a:r>
              <a:rPr lang="en-US" dirty="0" smtClean="0"/>
              <a:t> ad un </a:t>
            </a:r>
            <a:r>
              <a:rPr lang="en-US" dirty="0" err="1" smtClean="0"/>
              <a:t>certo</a:t>
            </a:r>
            <a:r>
              <a:rPr lang="en-US" dirty="0" smtClean="0"/>
              <a:t> </a:t>
            </a:r>
            <a:r>
              <a:rPr lang="en-US" dirty="0" err="1" smtClean="0"/>
              <a:t>indice</a:t>
            </a:r>
            <a:endParaRPr lang="en-US" dirty="0" smtClean="0"/>
          </a:p>
          <a:p>
            <a:pPr lvl="1"/>
            <a:r>
              <a:rPr lang="en-US" dirty="0" err="1" smtClean="0"/>
              <a:t>Scrivi</a:t>
            </a:r>
            <a:r>
              <a:rPr lang="en-US" dirty="0" smtClean="0"/>
              <a:t> </a:t>
            </a:r>
            <a:r>
              <a:rPr lang="en-US" dirty="0" err="1" smtClean="0"/>
              <a:t>all’indice</a:t>
            </a:r>
            <a:r>
              <a:rPr lang="en-US" dirty="0"/>
              <a:t>: </a:t>
            </a:r>
            <a:r>
              <a:rPr lang="en-US" dirty="0" err="1" smtClean="0"/>
              <a:t>Scrive</a:t>
            </a:r>
            <a:r>
              <a:rPr lang="en-US" dirty="0" smtClean="0"/>
              <a:t> un </a:t>
            </a:r>
            <a:r>
              <a:rPr lang="en-US" dirty="0" err="1"/>
              <a:t>valore</a:t>
            </a:r>
            <a:r>
              <a:rPr lang="en-US" dirty="0"/>
              <a:t> </a:t>
            </a:r>
            <a:r>
              <a:rPr lang="en-US" dirty="0" err="1" smtClean="0"/>
              <a:t>correlandolo</a:t>
            </a:r>
            <a:r>
              <a:rPr lang="en-US" dirty="0" smtClean="0"/>
              <a:t> </a:t>
            </a:r>
            <a:r>
              <a:rPr lang="en-US" dirty="0"/>
              <a:t>ad un </a:t>
            </a:r>
            <a:r>
              <a:rPr lang="en-US" dirty="0" err="1"/>
              <a:t>certo</a:t>
            </a:r>
            <a:r>
              <a:rPr lang="en-US" dirty="0"/>
              <a:t> </a:t>
            </a:r>
            <a:r>
              <a:rPr lang="en-US" dirty="0" err="1"/>
              <a:t>indice</a:t>
            </a:r>
            <a:endParaRPr lang="en-US" dirty="0"/>
          </a:p>
          <a:p>
            <a:pPr lvl="1"/>
            <a:r>
              <a:rPr lang="en-US" dirty="0" err="1" smtClean="0"/>
              <a:t>Lunghezza</a:t>
            </a:r>
            <a:r>
              <a:rPr lang="en-US" dirty="0" smtClean="0"/>
              <a:t>: </a:t>
            </a:r>
            <a:r>
              <a:rPr lang="en-US" dirty="0" err="1" smtClean="0"/>
              <a:t>Restituisce</a:t>
            </a:r>
            <a:r>
              <a:rPr lang="en-US" dirty="0" smtClean="0"/>
              <a:t> </a:t>
            </a:r>
            <a:r>
              <a:rPr lang="en-US" dirty="0" err="1" smtClean="0"/>
              <a:t>quanti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nell’Vettore</a:t>
            </a:r>
            <a:endParaRPr lang="en-US" dirty="0" smtClean="0"/>
          </a:p>
          <a:p>
            <a:r>
              <a:rPr lang="it-IT" dirty="0"/>
              <a:t>Sia </a:t>
            </a:r>
            <a:r>
              <a:rPr lang="it-IT" dirty="0" smtClean="0"/>
              <a:t>per scrivere </a:t>
            </a:r>
            <a:r>
              <a:rPr lang="it-IT" dirty="0"/>
              <a:t>che </a:t>
            </a:r>
            <a:r>
              <a:rPr lang="it-IT" dirty="0" smtClean="0"/>
              <a:t>per aggiungere in un Vettore </a:t>
            </a:r>
            <a:r>
              <a:rPr lang="it-IT" dirty="0"/>
              <a:t>sarà necessario scrivere nuovamente questo </a:t>
            </a:r>
            <a:r>
              <a:rPr lang="it-IT" dirty="0" smtClean="0"/>
              <a:t>Vettore nella </a:t>
            </a:r>
            <a:r>
              <a:rPr lang="it-IT" dirty="0"/>
              <a:t>variabile se si desidera aggiornare </a:t>
            </a:r>
            <a:r>
              <a:rPr lang="it-IT" dirty="0" smtClean="0"/>
              <a:t>l'Vettore precedentemente memorizzato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vedi</a:t>
            </a:r>
            <a:r>
              <a:rPr lang="en-US" dirty="0" smtClean="0">
                <a:sym typeface="Wingdings" panose="05000000000000000000" pitchFamily="2" charset="2"/>
              </a:rPr>
              <a:t> le slide </a:t>
            </a:r>
            <a:r>
              <a:rPr lang="en-US" dirty="0" err="1" smtClean="0">
                <a:sym typeface="Wingdings" panose="05000000000000000000" pitchFamily="2" charset="2"/>
              </a:rPr>
              <a:t>su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scrivi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aggiungi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Blocchi</a:t>
            </a:r>
            <a:r>
              <a:rPr lang="en-US" dirty="0"/>
              <a:t>: </a:t>
            </a:r>
            <a:r>
              <a:rPr lang="en-US" dirty="0" err="1" smtClean="0"/>
              <a:t>Operazioni</a:t>
            </a:r>
            <a:r>
              <a:rPr lang="en-US" dirty="0" smtClean="0"/>
              <a:t> con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Vettore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67867" y="1859690"/>
            <a:ext cx="3173940" cy="2463800"/>
            <a:chOff x="6113991" y="2346325"/>
            <a:chExt cx="2571750" cy="20986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13991" y="2346325"/>
              <a:ext cx="1514475" cy="89535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13991" y="3225800"/>
              <a:ext cx="257175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0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954" y="4461822"/>
            <a:ext cx="6934200" cy="13430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Come </a:t>
            </a:r>
            <a:r>
              <a:rPr lang="en-US" dirty="0" err="1" smtClean="0"/>
              <a:t>usare</a:t>
            </a:r>
            <a:r>
              <a:rPr lang="en-US" dirty="0" smtClean="0"/>
              <a:t> i </a:t>
            </a:r>
            <a:r>
              <a:rPr lang="en-US" dirty="0" err="1" smtClean="0"/>
              <a:t>Vettori</a:t>
            </a:r>
            <a:r>
              <a:rPr lang="en-US" dirty="0" smtClean="0"/>
              <a:t>? (</a:t>
            </a:r>
            <a:r>
              <a:rPr lang="en-US" dirty="0" err="1" smtClean="0"/>
              <a:t>Lettura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48247"/>
          <a:stretch/>
        </p:blipFill>
        <p:spPr>
          <a:xfrm>
            <a:off x="1133852" y="2427278"/>
            <a:ext cx="6924675" cy="1749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8374" y="3441161"/>
            <a:ext cx="798660" cy="8800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4534" y="5431738"/>
            <a:ext cx="952500" cy="10477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750733" y="3748546"/>
            <a:ext cx="171432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Legge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all’indice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2" idx="0"/>
          </p:cNvCxnSpPr>
          <p:nvPr/>
        </p:nvCxnSpPr>
        <p:spPr>
          <a:xfrm flipV="1">
            <a:off x="4607898" y="3436208"/>
            <a:ext cx="115290" cy="312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841420" y="4394877"/>
            <a:ext cx="130630" cy="7241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Up Arrow 5"/>
          <p:cNvSpPr/>
          <p:nvPr/>
        </p:nvSpPr>
        <p:spPr>
          <a:xfrm>
            <a:off x="3397549" y="5730208"/>
            <a:ext cx="1509186" cy="980675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2060"/>
                </a:solidFill>
              </a:rPr>
              <a:t>Usare</a:t>
            </a:r>
            <a:r>
              <a:rPr lang="en-US" sz="1200" dirty="0" smtClean="0">
                <a:solidFill>
                  <a:srgbClr val="002060"/>
                </a:solidFill>
              </a:rPr>
              <a:t> la </a:t>
            </a:r>
            <a:r>
              <a:rPr lang="en-US" sz="1200" dirty="0" err="1" smtClean="0">
                <a:solidFill>
                  <a:srgbClr val="002060"/>
                </a:solidFill>
              </a:rPr>
              <a:t>modalità</a:t>
            </a:r>
            <a:r>
              <a:rPr lang="en-US" sz="1200" dirty="0" smtClean="0">
                <a:solidFill>
                  <a:srgbClr val="002060"/>
                </a:solidFill>
              </a:rPr>
              <a:t> “</a:t>
            </a:r>
            <a:r>
              <a:rPr lang="en-US" sz="1200" dirty="0" err="1" smtClean="0">
                <a:solidFill>
                  <a:srgbClr val="002060"/>
                </a:solidFill>
              </a:rPr>
              <a:t>leggi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</a:rPr>
              <a:t>indice</a:t>
            </a:r>
            <a:r>
              <a:rPr lang="en-US" sz="1200" dirty="0" smtClean="0">
                <a:solidFill>
                  <a:srgbClr val="002060"/>
                </a:solidFill>
              </a:rPr>
              <a:t>”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06801" y="1862499"/>
            <a:ext cx="1880204" cy="7446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Blocco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operazioni</a:t>
            </a:r>
            <a:r>
              <a:rPr lang="en-US" dirty="0" smtClean="0">
                <a:solidFill>
                  <a:schemeClr val="tx1"/>
                </a:solidFill>
              </a:rPr>
              <a:t> con </a:t>
            </a:r>
            <a:r>
              <a:rPr lang="en-US" dirty="0" err="1" smtClean="0">
                <a:solidFill>
                  <a:schemeClr val="tx1"/>
                </a:solidFill>
              </a:rPr>
              <a:t>Vettore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6302" y="1862978"/>
            <a:ext cx="2122714" cy="739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Mostra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valore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sullo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schermo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66301" y="3764468"/>
            <a:ext cx="3390959" cy="739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Il </a:t>
            </a:r>
            <a:r>
              <a:rPr lang="en-US" dirty="0" err="1" smtClean="0">
                <a:solidFill>
                  <a:schemeClr val="tx1"/>
                </a:solidFill>
              </a:rPr>
              <a:t>codice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sopra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mostrerà</a:t>
            </a:r>
            <a:r>
              <a:rPr lang="en-US" dirty="0" smtClean="0">
                <a:solidFill>
                  <a:schemeClr val="tx1"/>
                </a:solidFill>
              </a:rPr>
              <a:t> 10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Il </a:t>
            </a:r>
            <a:r>
              <a:rPr lang="en-US" dirty="0" err="1" smtClean="0">
                <a:solidFill>
                  <a:schemeClr val="tx1"/>
                </a:solidFill>
              </a:rPr>
              <a:t>codice</a:t>
            </a:r>
            <a:r>
              <a:rPr lang="en-US" dirty="0" smtClean="0">
                <a:solidFill>
                  <a:schemeClr val="tx1"/>
                </a:solidFill>
              </a:rPr>
              <a:t> in basso 0 per </a:t>
            </a:r>
            <a:r>
              <a:rPr lang="en-US" dirty="0" err="1" smtClean="0">
                <a:solidFill>
                  <a:schemeClr val="tx1"/>
                </a:solidFill>
              </a:rPr>
              <a:t>falso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51613"/>
          <a:stretch/>
        </p:blipFill>
        <p:spPr>
          <a:xfrm>
            <a:off x="533400" y="1968437"/>
            <a:ext cx="5998633" cy="19830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t="48653"/>
          <a:stretch/>
        </p:blipFill>
        <p:spPr>
          <a:xfrm>
            <a:off x="391886" y="4554229"/>
            <a:ext cx="5998633" cy="210441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Come </a:t>
            </a:r>
            <a:r>
              <a:rPr lang="en-US" dirty="0" err="1"/>
              <a:t>usare</a:t>
            </a:r>
            <a:r>
              <a:rPr lang="en-US" dirty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Vettori</a:t>
            </a:r>
            <a:r>
              <a:rPr lang="en-US" dirty="0" smtClean="0"/>
              <a:t>? (</a:t>
            </a:r>
            <a:r>
              <a:rPr lang="en-US" dirty="0" err="1" smtClean="0"/>
              <a:t>Scrittura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90486" y="3661726"/>
            <a:ext cx="106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Legge</a:t>
            </a:r>
            <a:r>
              <a:rPr lang="en-US" sz="1400" dirty="0" smtClean="0"/>
              <a:t> </a:t>
            </a:r>
            <a:r>
              <a:rPr lang="en-US" sz="1400" dirty="0" err="1" smtClean="0"/>
              <a:t>il</a:t>
            </a:r>
            <a:r>
              <a:rPr lang="en-US" sz="1400" dirty="0" smtClean="0"/>
              <a:t> </a:t>
            </a:r>
            <a:r>
              <a:rPr lang="en-US" sz="1400" dirty="0" err="1" smtClean="0"/>
              <a:t>Vettore</a:t>
            </a:r>
            <a:r>
              <a:rPr lang="en-US" sz="1400" dirty="0" smtClean="0"/>
              <a:t> </a:t>
            </a:r>
            <a:r>
              <a:rPr lang="en-US" sz="1400" dirty="0" smtClean="0"/>
              <a:t>in cui </a:t>
            </a:r>
            <a:r>
              <a:rPr lang="en-US" sz="1400" dirty="0" err="1" smtClean="0"/>
              <a:t>volete</a:t>
            </a:r>
            <a:r>
              <a:rPr lang="en-US" sz="1400" dirty="0" smtClean="0"/>
              <a:t> </a:t>
            </a:r>
            <a:r>
              <a:rPr lang="en-US" sz="1400" dirty="0" err="1" smtClean="0"/>
              <a:t>scrivere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1953" y="3661726"/>
            <a:ext cx="1888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Usa</a:t>
            </a:r>
            <a:r>
              <a:rPr lang="en-US" sz="1400" dirty="0" smtClean="0"/>
              <a:t> </a:t>
            </a:r>
            <a:r>
              <a:rPr lang="en-US" sz="1400" dirty="0" err="1" smtClean="0"/>
              <a:t>il</a:t>
            </a:r>
            <a:r>
              <a:rPr lang="en-US" sz="1400" dirty="0" smtClean="0"/>
              <a:t> </a:t>
            </a:r>
            <a:r>
              <a:rPr lang="en-US" sz="1400" dirty="0" err="1" smtClean="0"/>
              <a:t>blocco</a:t>
            </a:r>
            <a:r>
              <a:rPr lang="en-US" sz="1400" dirty="0" smtClean="0"/>
              <a:t> </a:t>
            </a:r>
            <a:r>
              <a:rPr lang="en-US" sz="1400" dirty="0" err="1" smtClean="0"/>
              <a:t>operazione</a:t>
            </a:r>
            <a:r>
              <a:rPr lang="en-US" sz="1400" dirty="0" smtClean="0"/>
              <a:t> sui </a:t>
            </a:r>
            <a:r>
              <a:rPr lang="en-US" sz="1400" dirty="0" err="1" smtClean="0"/>
              <a:t>Vettori</a:t>
            </a:r>
            <a:r>
              <a:rPr lang="en-US" sz="1400" dirty="0" smtClean="0"/>
              <a:t> per </a:t>
            </a:r>
            <a:r>
              <a:rPr lang="en-US" sz="1400" dirty="0" err="1" smtClean="0"/>
              <a:t>scrivere</a:t>
            </a:r>
            <a:r>
              <a:rPr lang="en-US" sz="1400" dirty="0" smtClean="0"/>
              <a:t> </a:t>
            </a:r>
            <a:r>
              <a:rPr lang="en-US" sz="1400" dirty="0" err="1" smtClean="0"/>
              <a:t>il</a:t>
            </a:r>
            <a:r>
              <a:rPr lang="en-US" sz="1400" dirty="0" smtClean="0"/>
              <a:t> </a:t>
            </a:r>
            <a:r>
              <a:rPr lang="en-US" sz="1400" dirty="0" err="1" smtClean="0"/>
              <a:t>valore</a:t>
            </a:r>
            <a:r>
              <a:rPr lang="en-US" sz="1400" dirty="0" smtClean="0"/>
              <a:t> </a:t>
            </a:r>
            <a:r>
              <a:rPr lang="en-US" sz="1400" dirty="0" err="1" smtClean="0"/>
              <a:t>all’indice</a:t>
            </a:r>
            <a:r>
              <a:rPr lang="en-US" sz="1400" dirty="0" smtClean="0"/>
              <a:t> </a:t>
            </a:r>
            <a:r>
              <a:rPr lang="en-US" sz="1400" dirty="0" err="1" smtClean="0"/>
              <a:t>richiesto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30019" y="3661726"/>
            <a:ext cx="146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Riscrive</a:t>
            </a:r>
            <a:r>
              <a:rPr lang="en-US" sz="1400" dirty="0" smtClean="0"/>
              <a:t> </a:t>
            </a:r>
            <a:r>
              <a:rPr lang="en-US" sz="1400" dirty="0" err="1" smtClean="0"/>
              <a:t>l’output</a:t>
            </a:r>
            <a:r>
              <a:rPr lang="en-US" sz="1400" dirty="0" smtClean="0"/>
              <a:t> </a:t>
            </a:r>
            <a:r>
              <a:rPr lang="en-US" sz="1400" dirty="0" err="1" smtClean="0"/>
              <a:t>nel</a:t>
            </a:r>
            <a:r>
              <a:rPr lang="en-US" sz="1400" dirty="0" smtClean="0"/>
              <a:t> </a:t>
            </a:r>
            <a:r>
              <a:rPr lang="en-US" sz="1400" dirty="0" err="1" smtClean="0"/>
              <a:t>Vettore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155268" y="2700029"/>
            <a:ext cx="231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scriverà</a:t>
            </a:r>
            <a:r>
              <a:rPr lang="en-US" dirty="0" smtClean="0"/>
              <a:t> 700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Vettore</a:t>
            </a:r>
            <a:r>
              <a:rPr lang="en-US" dirty="0" smtClean="0"/>
              <a:t> </a:t>
            </a:r>
            <a:r>
              <a:rPr lang="en-US" dirty="0" err="1" smtClean="0"/>
              <a:t>all’indice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20582" y="4826295"/>
            <a:ext cx="231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scriverà</a:t>
            </a:r>
            <a:r>
              <a:rPr lang="en-US" dirty="0"/>
              <a:t> </a:t>
            </a:r>
            <a:r>
              <a:rPr lang="en-US" dirty="0" err="1" smtClean="0"/>
              <a:t>Falso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Vettore</a:t>
            </a:r>
            <a:r>
              <a:rPr lang="en-US" dirty="0" smtClean="0"/>
              <a:t> </a:t>
            </a:r>
            <a:r>
              <a:rPr lang="en-US" dirty="0" err="1"/>
              <a:t>all’indice</a:t>
            </a:r>
            <a:r>
              <a:rPr lang="en-US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9159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4313</TotalTime>
  <Words>974</Words>
  <Application>Microsoft Office PowerPoint</Application>
  <PresentationFormat>Presentazione su schermo (4:3)</PresentationFormat>
  <Paragraphs>138</Paragraphs>
  <Slides>17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advanced</vt:lpstr>
      <vt:lpstr>Array (Vettori)</vt:lpstr>
      <vt:lpstr>Obiettivi della lezione</vt:lpstr>
      <vt:lpstr>Perchè usare i vettori?</vt:lpstr>
      <vt:lpstr>Vettori </vt:lpstr>
      <vt:lpstr>Blocchi di vettori: Guida rapida</vt:lpstr>
      <vt:lpstr>Indici del Vettore</vt:lpstr>
      <vt:lpstr>Blocchi: Operazioni con gli Vettore</vt:lpstr>
      <vt:lpstr>Come usare i Vettori? (Lettura)</vt:lpstr>
      <vt:lpstr>Come usare i Vettori? (Scrittura)</vt:lpstr>
      <vt:lpstr>Settaggio del blocco: Loop Count</vt:lpstr>
      <vt:lpstr>Nota: Accodare vs. Scrivere</vt:lpstr>
      <vt:lpstr>Sfida 1</vt:lpstr>
      <vt:lpstr>Soluzione alla Sfida 1</vt:lpstr>
      <vt:lpstr>Sfida 2</vt:lpstr>
      <vt:lpstr>Soluzione alla Sfida 2</vt:lpstr>
      <vt:lpstr>Passi futuri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GIUCO</cp:lastModifiedBy>
  <cp:revision>82</cp:revision>
  <cp:lastPrinted>2015-11-15T16:03:22Z</cp:lastPrinted>
  <dcterms:created xsi:type="dcterms:W3CDTF">2014-10-28T21:59:38Z</dcterms:created>
  <dcterms:modified xsi:type="dcterms:W3CDTF">2018-07-23T08:31:32Z</dcterms:modified>
</cp:coreProperties>
</file>